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20"/>
  </p:notesMasterIdLst>
  <p:sldIdLst>
    <p:sldId id="256" r:id="rId2"/>
    <p:sldId id="259" r:id="rId3"/>
    <p:sldId id="262" r:id="rId4"/>
    <p:sldId id="284" r:id="rId5"/>
    <p:sldId id="276" r:id="rId6"/>
    <p:sldId id="277" r:id="rId7"/>
    <p:sldId id="280" r:id="rId8"/>
    <p:sldId id="279" r:id="rId9"/>
    <p:sldId id="263" r:id="rId10"/>
    <p:sldId id="281" r:id="rId11"/>
    <p:sldId id="270" r:id="rId12"/>
    <p:sldId id="272" r:id="rId13"/>
    <p:sldId id="264" r:id="rId14"/>
    <p:sldId id="285" r:id="rId15"/>
    <p:sldId id="282" r:id="rId16"/>
    <p:sldId id="257" r:id="rId17"/>
    <p:sldId id="283" r:id="rId18"/>
    <p:sldId id="26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2B92"/>
    <a:srgbClr val="A332B9"/>
    <a:srgbClr val="AF37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81"/>
    <p:restoredTop sz="94666"/>
  </p:normalViewPr>
  <p:slideViewPr>
    <p:cSldViewPr snapToGrid="0" snapToObjects="1">
      <p:cViewPr>
        <p:scale>
          <a:sx n="146" d="100"/>
          <a:sy n="146" d="100"/>
        </p:scale>
        <p:origin x="-7208" y="-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59BA0-6931-0B45-A6C6-6DC00859F0FA}" type="datetimeFigureOut">
              <a:rPr lang="en-US" smtClean="0"/>
              <a:t>5/2/19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DA371-F12D-554A-9A60-7A571B45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95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DA371-F12D-554A-9A60-7A571B45BD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51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DA371-F12D-554A-9A60-7A571B45BD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44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https://public.tableau.com/shared/T598ZNZTD?:display_count=yes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DA371-F12D-554A-9A60-7A571B45BD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53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DA371-F12D-554A-9A60-7A571B45BD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88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DA371-F12D-554A-9A60-7A571B45BD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59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DA371-F12D-554A-9A60-7A571B45BD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64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DA371-F12D-554A-9A60-7A571B45BD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75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DA371-F12D-554A-9A60-7A571B45BD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51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DA371-F12D-554A-9A60-7A571B45BD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79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Image source:-</a:t>
            </a:r>
          </a:p>
          <a:p>
            <a:r>
              <a:rPr lang="en-IN" dirty="0"/>
              <a:t>https://pixabay.com/en/coding-programming-working-macbook-924920/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771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DA371-F12D-554A-9A60-7A571B45BD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83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DA371-F12D-554A-9A60-7A571B45BD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05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 data (dataset description)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 data (R)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(Maybe) Creating relational schema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3AB11-85EA-4651-8703-5DB3754583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99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DA371-F12D-554A-9A60-7A571B45BD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12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DA371-F12D-554A-9A60-7A571B45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3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DA371-F12D-554A-9A60-7A571B45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58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DA371-F12D-554A-9A60-7A571B45BD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97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DA371-F12D-554A-9A60-7A571B45BD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58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6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94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7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12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39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65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0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8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426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xmlns="" id="{0695BF93-A27D-4025-B5BB-F611D1E5C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4133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88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1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95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8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7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39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36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12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3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tiff"/><Relationship Id="rId5" Type="http://schemas.openxmlformats.org/officeDocument/2006/relationships/image" Target="../media/image31.jp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https://lh6.googleusercontent.com/ahR62f8Qw_ZkMnCr85cPAmAYmqr9imnaO6vHwtL4jULwc5lovv33RfEF-grOG5829CxNZcweQq51-vJ1bRa9kpMEfp_td3_jDxRE4l79CNsGwar_twPaJzQmSg89-iC3xSffIU8gyg"/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81200" y="2905780"/>
            <a:ext cx="822960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rgbClr val="F3F3F3"/>
                </a:solidFill>
                <a:latin typeface="Comfortaa" charset="0"/>
              </a:rPr>
              <a:t>SUPERSTORE ANALYSIS</a:t>
            </a:r>
            <a:endParaRPr lang="en-US" b="0" dirty="0" smtClean="0">
              <a:effectLst/>
            </a:endParaRPr>
          </a:p>
          <a:p>
            <a:r>
              <a:rPr lang="en-US" b="0" i="0" u="none" strike="noStrike" dirty="0" smtClean="0">
                <a:solidFill>
                  <a:srgbClr val="F3F3F3"/>
                </a:solidFill>
                <a:effectLst/>
                <a:latin typeface="Comfortaa" charset="0"/>
              </a:rPr>
              <a:t>POWERPOINT by KEITA + NICK</a:t>
            </a:r>
            <a:endParaRPr lang="en-US" b="0" dirty="0" smtClean="0"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 smtClean="0"/>
              <a:t> 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64DF17C1-CAB6-43A1-A95C-29F2691FBBC4}"/>
              </a:ext>
            </a:extLst>
          </p:cNvPr>
          <p:cNvGrpSpPr/>
          <p:nvPr/>
        </p:nvGrpSpPr>
        <p:grpSpPr>
          <a:xfrm>
            <a:off x="787473" y="2932085"/>
            <a:ext cx="991998" cy="993829"/>
            <a:chOff x="-13361988" y="-4465638"/>
            <a:chExt cx="12906375" cy="12930188"/>
          </a:xfrm>
          <a:solidFill>
            <a:schemeClr val="bg1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0A2D6D0A-7846-4014-AA83-C31E72E12B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993438" y="-4465638"/>
              <a:ext cx="10537825" cy="9101138"/>
            </a:xfrm>
            <a:custGeom>
              <a:avLst/>
              <a:gdLst>
                <a:gd name="T0" fmla="*/ 3396 w 4899"/>
                <a:gd name="T1" fmla="*/ 2939 h 4242"/>
                <a:gd name="T2" fmla="*/ 3778 w 4899"/>
                <a:gd name="T3" fmla="*/ 2739 h 4242"/>
                <a:gd name="T4" fmla="*/ 3778 w 4899"/>
                <a:gd name="T5" fmla="*/ 2563 h 4242"/>
                <a:gd name="T6" fmla="*/ 3396 w 4899"/>
                <a:gd name="T7" fmla="*/ 2363 h 4242"/>
                <a:gd name="T8" fmla="*/ 3922 w 4899"/>
                <a:gd name="T9" fmla="*/ 2255 h 4242"/>
                <a:gd name="T10" fmla="*/ 4623 w 4899"/>
                <a:gd name="T11" fmla="*/ 1706 h 4242"/>
                <a:gd name="T12" fmla="*/ 4899 w 4899"/>
                <a:gd name="T13" fmla="*/ 1430 h 4242"/>
                <a:gd name="T14" fmla="*/ 4623 w 4899"/>
                <a:gd name="T15" fmla="*/ 1154 h 4242"/>
                <a:gd name="T16" fmla="*/ 4347 w 4899"/>
                <a:gd name="T17" fmla="*/ 1430 h 4242"/>
                <a:gd name="T18" fmla="*/ 3798 w 4899"/>
                <a:gd name="T19" fmla="*/ 2131 h 4242"/>
                <a:gd name="T20" fmla="*/ 3396 w 4899"/>
                <a:gd name="T21" fmla="*/ 2188 h 4242"/>
                <a:gd name="T22" fmla="*/ 2932 w 4899"/>
                <a:gd name="T23" fmla="*/ 1530 h 4242"/>
                <a:gd name="T24" fmla="*/ 2738 w 4899"/>
                <a:gd name="T25" fmla="*/ 752 h 4242"/>
                <a:gd name="T26" fmla="*/ 2651 w 4899"/>
                <a:gd name="T27" fmla="*/ 215 h 4242"/>
                <a:gd name="T28" fmla="*/ 2563 w 4899"/>
                <a:gd name="T29" fmla="*/ 752 h 4242"/>
                <a:gd name="T30" fmla="*/ 2363 w 4899"/>
                <a:gd name="T31" fmla="*/ 1530 h 4242"/>
                <a:gd name="T32" fmla="*/ 2275 w 4899"/>
                <a:gd name="T33" fmla="*/ 1060 h 4242"/>
                <a:gd name="T34" fmla="*/ 2187 w 4899"/>
                <a:gd name="T35" fmla="*/ 1530 h 4242"/>
                <a:gd name="T36" fmla="*/ 1987 w 4899"/>
                <a:gd name="T37" fmla="*/ 115 h 4242"/>
                <a:gd name="T38" fmla="*/ 1811 w 4899"/>
                <a:gd name="T39" fmla="*/ 115 h 4242"/>
                <a:gd name="T40" fmla="*/ 1611 w 4899"/>
                <a:gd name="T41" fmla="*/ 1530 h 4242"/>
                <a:gd name="T42" fmla="*/ 1523 w 4899"/>
                <a:gd name="T43" fmla="*/ 1060 h 4242"/>
                <a:gd name="T44" fmla="*/ 1435 w 4899"/>
                <a:gd name="T45" fmla="*/ 1530 h 4242"/>
                <a:gd name="T46" fmla="*/ 1235 w 4899"/>
                <a:gd name="T47" fmla="*/ 1265 h 4242"/>
                <a:gd name="T48" fmla="*/ 549 w 4899"/>
                <a:gd name="T49" fmla="*/ 425 h 4242"/>
                <a:gd name="T50" fmla="*/ 107 w 4899"/>
                <a:gd name="T51" fmla="*/ 108 h 4242"/>
                <a:gd name="T52" fmla="*/ 302 w 4899"/>
                <a:gd name="T53" fmla="*/ 578 h 4242"/>
                <a:gd name="T54" fmla="*/ 1003 w 4899"/>
                <a:gd name="T55" fmla="*/ 1128 h 4242"/>
                <a:gd name="T56" fmla="*/ 1060 w 4899"/>
                <a:gd name="T57" fmla="*/ 1530 h 4242"/>
                <a:gd name="T58" fmla="*/ 750 w 4899"/>
                <a:gd name="T59" fmla="*/ 1545 h 4242"/>
                <a:gd name="T60" fmla="*/ 794 w 4899"/>
                <a:gd name="T61" fmla="*/ 1715 h 4242"/>
                <a:gd name="T62" fmla="*/ 2932 w 4899"/>
                <a:gd name="T63" fmla="*/ 1706 h 4242"/>
                <a:gd name="T64" fmla="*/ 3220 w 4899"/>
                <a:gd name="T65" fmla="*/ 4060 h 4242"/>
                <a:gd name="T66" fmla="*/ 3274 w 4899"/>
                <a:gd name="T67" fmla="*/ 4239 h 4242"/>
                <a:gd name="T68" fmla="*/ 3381 w 4899"/>
                <a:gd name="T69" fmla="*/ 4176 h 4242"/>
                <a:gd name="T70" fmla="*/ 3396 w 4899"/>
                <a:gd name="T71" fmla="*/ 3866 h 4242"/>
                <a:gd name="T72" fmla="*/ 4435 w 4899"/>
                <a:gd name="T73" fmla="*/ 4054 h 4242"/>
                <a:gd name="T74" fmla="*/ 4435 w 4899"/>
                <a:gd name="T75" fmla="*/ 3503 h 4242"/>
                <a:gd name="T76" fmla="*/ 3396 w 4899"/>
                <a:gd name="T77" fmla="*/ 3691 h 4242"/>
                <a:gd name="T78" fmla="*/ 3778 w 4899"/>
                <a:gd name="T79" fmla="*/ 3491 h 4242"/>
                <a:gd name="T80" fmla="*/ 3778 w 4899"/>
                <a:gd name="T81" fmla="*/ 3315 h 4242"/>
                <a:gd name="T82" fmla="*/ 3396 w 4899"/>
                <a:gd name="T83" fmla="*/ 3115 h 4242"/>
                <a:gd name="T84" fmla="*/ 4899 w 4899"/>
                <a:gd name="T85" fmla="*/ 3027 h 4242"/>
                <a:gd name="T86" fmla="*/ 4553 w 4899"/>
                <a:gd name="T87" fmla="*/ 1359 h 4242"/>
                <a:gd name="T88" fmla="*/ 4694 w 4899"/>
                <a:gd name="T89" fmla="*/ 1359 h 4242"/>
                <a:gd name="T90" fmla="*/ 4694 w 4899"/>
                <a:gd name="T91" fmla="*/ 1501 h 4242"/>
                <a:gd name="T92" fmla="*/ 4553 w 4899"/>
                <a:gd name="T93" fmla="*/ 1501 h 4242"/>
                <a:gd name="T94" fmla="*/ 4553 w 4899"/>
                <a:gd name="T95" fmla="*/ 1359 h 4242"/>
                <a:gd name="T96" fmla="*/ 231 w 4899"/>
                <a:gd name="T97" fmla="*/ 373 h 4242"/>
                <a:gd name="T98" fmla="*/ 302 w 4899"/>
                <a:gd name="T99" fmla="*/ 203 h 4242"/>
                <a:gd name="T100" fmla="*/ 373 w 4899"/>
                <a:gd name="T101" fmla="*/ 373 h 4242"/>
                <a:gd name="T102" fmla="*/ 2551 w 4899"/>
                <a:gd name="T103" fmla="*/ 491 h 4242"/>
                <a:gd name="T104" fmla="*/ 2750 w 4899"/>
                <a:gd name="T105" fmla="*/ 491 h 4242"/>
                <a:gd name="T106" fmla="*/ 4435 w 4899"/>
                <a:gd name="T107" fmla="*/ 3679 h 4242"/>
                <a:gd name="T108" fmla="*/ 4435 w 4899"/>
                <a:gd name="T109" fmla="*/ 3878 h 4242"/>
                <a:gd name="T110" fmla="*/ 4435 w 4899"/>
                <a:gd name="T111" fmla="*/ 3679 h 4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99" h="4242">
                  <a:moveTo>
                    <a:pt x="4811" y="2939"/>
                  </a:moveTo>
                  <a:cubicBezTo>
                    <a:pt x="3396" y="2939"/>
                    <a:pt x="3396" y="2939"/>
                    <a:pt x="3396" y="2939"/>
                  </a:cubicBezTo>
                  <a:cubicBezTo>
                    <a:pt x="3396" y="2739"/>
                    <a:pt x="3396" y="2739"/>
                    <a:pt x="3396" y="2739"/>
                  </a:cubicBezTo>
                  <a:cubicBezTo>
                    <a:pt x="3778" y="2739"/>
                    <a:pt x="3778" y="2739"/>
                    <a:pt x="3778" y="2739"/>
                  </a:cubicBezTo>
                  <a:cubicBezTo>
                    <a:pt x="3826" y="2739"/>
                    <a:pt x="3866" y="2700"/>
                    <a:pt x="3866" y="2651"/>
                  </a:cubicBezTo>
                  <a:cubicBezTo>
                    <a:pt x="3866" y="2603"/>
                    <a:pt x="3826" y="2563"/>
                    <a:pt x="3778" y="2563"/>
                  </a:cubicBezTo>
                  <a:cubicBezTo>
                    <a:pt x="3396" y="2563"/>
                    <a:pt x="3396" y="2563"/>
                    <a:pt x="3396" y="2563"/>
                  </a:cubicBezTo>
                  <a:cubicBezTo>
                    <a:pt x="3396" y="2363"/>
                    <a:pt x="3396" y="2363"/>
                    <a:pt x="3396" y="2363"/>
                  </a:cubicBezTo>
                  <a:cubicBezTo>
                    <a:pt x="3661" y="2363"/>
                    <a:pt x="3661" y="2363"/>
                    <a:pt x="3661" y="2363"/>
                  </a:cubicBezTo>
                  <a:cubicBezTo>
                    <a:pt x="3760" y="2363"/>
                    <a:pt x="3853" y="2325"/>
                    <a:pt x="3922" y="2255"/>
                  </a:cubicBezTo>
                  <a:cubicBezTo>
                    <a:pt x="4500" y="1677"/>
                    <a:pt x="4500" y="1677"/>
                    <a:pt x="4500" y="1677"/>
                  </a:cubicBezTo>
                  <a:cubicBezTo>
                    <a:pt x="4538" y="1696"/>
                    <a:pt x="4580" y="1706"/>
                    <a:pt x="4623" y="1706"/>
                  </a:cubicBezTo>
                  <a:cubicBezTo>
                    <a:pt x="4697" y="1706"/>
                    <a:pt x="4766" y="1677"/>
                    <a:pt x="4818" y="1625"/>
                  </a:cubicBezTo>
                  <a:cubicBezTo>
                    <a:pt x="4870" y="1573"/>
                    <a:pt x="4899" y="1504"/>
                    <a:pt x="4899" y="1430"/>
                  </a:cubicBezTo>
                  <a:cubicBezTo>
                    <a:pt x="4899" y="1356"/>
                    <a:pt x="4870" y="1287"/>
                    <a:pt x="4818" y="1235"/>
                  </a:cubicBezTo>
                  <a:cubicBezTo>
                    <a:pt x="4766" y="1183"/>
                    <a:pt x="4697" y="1154"/>
                    <a:pt x="4623" y="1154"/>
                  </a:cubicBezTo>
                  <a:cubicBezTo>
                    <a:pt x="4550" y="1154"/>
                    <a:pt x="4480" y="1183"/>
                    <a:pt x="4428" y="1235"/>
                  </a:cubicBezTo>
                  <a:cubicBezTo>
                    <a:pt x="4376" y="1287"/>
                    <a:pt x="4347" y="1356"/>
                    <a:pt x="4347" y="1430"/>
                  </a:cubicBezTo>
                  <a:cubicBezTo>
                    <a:pt x="4347" y="1473"/>
                    <a:pt x="4357" y="1515"/>
                    <a:pt x="4376" y="1553"/>
                  </a:cubicBezTo>
                  <a:cubicBezTo>
                    <a:pt x="3798" y="2131"/>
                    <a:pt x="3798" y="2131"/>
                    <a:pt x="3798" y="2131"/>
                  </a:cubicBezTo>
                  <a:cubicBezTo>
                    <a:pt x="3762" y="2167"/>
                    <a:pt x="3713" y="2188"/>
                    <a:pt x="3661" y="2188"/>
                  </a:cubicBezTo>
                  <a:cubicBezTo>
                    <a:pt x="3396" y="2188"/>
                    <a:pt x="3396" y="2188"/>
                    <a:pt x="3396" y="2188"/>
                  </a:cubicBezTo>
                  <a:cubicBezTo>
                    <a:pt x="3396" y="1994"/>
                    <a:pt x="3396" y="1994"/>
                    <a:pt x="3396" y="1994"/>
                  </a:cubicBezTo>
                  <a:cubicBezTo>
                    <a:pt x="3396" y="1738"/>
                    <a:pt x="3188" y="1530"/>
                    <a:pt x="2932" y="1530"/>
                  </a:cubicBezTo>
                  <a:cubicBezTo>
                    <a:pt x="2738" y="1530"/>
                    <a:pt x="2738" y="1530"/>
                    <a:pt x="2738" y="1530"/>
                  </a:cubicBezTo>
                  <a:cubicBezTo>
                    <a:pt x="2738" y="752"/>
                    <a:pt x="2738" y="752"/>
                    <a:pt x="2738" y="752"/>
                  </a:cubicBezTo>
                  <a:cubicBezTo>
                    <a:pt x="2847" y="715"/>
                    <a:pt x="2926" y="612"/>
                    <a:pt x="2926" y="491"/>
                  </a:cubicBezTo>
                  <a:cubicBezTo>
                    <a:pt x="2926" y="339"/>
                    <a:pt x="2803" y="215"/>
                    <a:pt x="2651" y="215"/>
                  </a:cubicBezTo>
                  <a:cubicBezTo>
                    <a:pt x="2498" y="215"/>
                    <a:pt x="2375" y="339"/>
                    <a:pt x="2375" y="491"/>
                  </a:cubicBezTo>
                  <a:cubicBezTo>
                    <a:pt x="2375" y="612"/>
                    <a:pt x="2454" y="715"/>
                    <a:pt x="2563" y="752"/>
                  </a:cubicBezTo>
                  <a:cubicBezTo>
                    <a:pt x="2563" y="1530"/>
                    <a:pt x="2563" y="1530"/>
                    <a:pt x="2563" y="1530"/>
                  </a:cubicBezTo>
                  <a:cubicBezTo>
                    <a:pt x="2363" y="1530"/>
                    <a:pt x="2363" y="1530"/>
                    <a:pt x="2363" y="1530"/>
                  </a:cubicBezTo>
                  <a:cubicBezTo>
                    <a:pt x="2363" y="1148"/>
                    <a:pt x="2363" y="1148"/>
                    <a:pt x="2363" y="1148"/>
                  </a:cubicBezTo>
                  <a:cubicBezTo>
                    <a:pt x="2363" y="1100"/>
                    <a:pt x="2323" y="1060"/>
                    <a:pt x="2275" y="1060"/>
                  </a:cubicBezTo>
                  <a:cubicBezTo>
                    <a:pt x="2226" y="1060"/>
                    <a:pt x="2187" y="1100"/>
                    <a:pt x="2187" y="1148"/>
                  </a:cubicBezTo>
                  <a:cubicBezTo>
                    <a:pt x="2187" y="1530"/>
                    <a:pt x="2187" y="1530"/>
                    <a:pt x="2187" y="1530"/>
                  </a:cubicBezTo>
                  <a:cubicBezTo>
                    <a:pt x="1987" y="1530"/>
                    <a:pt x="1987" y="1530"/>
                    <a:pt x="1987" y="1530"/>
                  </a:cubicBezTo>
                  <a:cubicBezTo>
                    <a:pt x="1987" y="115"/>
                    <a:pt x="1987" y="115"/>
                    <a:pt x="1987" y="115"/>
                  </a:cubicBezTo>
                  <a:cubicBezTo>
                    <a:pt x="1987" y="66"/>
                    <a:pt x="1948" y="27"/>
                    <a:pt x="1899" y="27"/>
                  </a:cubicBezTo>
                  <a:cubicBezTo>
                    <a:pt x="1850" y="27"/>
                    <a:pt x="1811" y="66"/>
                    <a:pt x="1811" y="115"/>
                  </a:cubicBezTo>
                  <a:cubicBezTo>
                    <a:pt x="1811" y="1530"/>
                    <a:pt x="1811" y="1530"/>
                    <a:pt x="1811" y="1530"/>
                  </a:cubicBezTo>
                  <a:cubicBezTo>
                    <a:pt x="1611" y="1530"/>
                    <a:pt x="1611" y="1530"/>
                    <a:pt x="1611" y="1530"/>
                  </a:cubicBezTo>
                  <a:cubicBezTo>
                    <a:pt x="1611" y="1148"/>
                    <a:pt x="1611" y="1148"/>
                    <a:pt x="1611" y="1148"/>
                  </a:cubicBezTo>
                  <a:cubicBezTo>
                    <a:pt x="1611" y="1100"/>
                    <a:pt x="1572" y="1060"/>
                    <a:pt x="1523" y="1060"/>
                  </a:cubicBezTo>
                  <a:cubicBezTo>
                    <a:pt x="1475" y="1060"/>
                    <a:pt x="1435" y="1100"/>
                    <a:pt x="1435" y="1148"/>
                  </a:cubicBezTo>
                  <a:cubicBezTo>
                    <a:pt x="1435" y="1530"/>
                    <a:pt x="1435" y="1530"/>
                    <a:pt x="1435" y="1530"/>
                  </a:cubicBezTo>
                  <a:cubicBezTo>
                    <a:pt x="1235" y="1530"/>
                    <a:pt x="1235" y="1530"/>
                    <a:pt x="1235" y="1530"/>
                  </a:cubicBezTo>
                  <a:cubicBezTo>
                    <a:pt x="1235" y="1265"/>
                    <a:pt x="1235" y="1265"/>
                    <a:pt x="1235" y="1265"/>
                  </a:cubicBezTo>
                  <a:cubicBezTo>
                    <a:pt x="1235" y="1166"/>
                    <a:pt x="1197" y="1073"/>
                    <a:pt x="1127" y="1004"/>
                  </a:cubicBezTo>
                  <a:cubicBezTo>
                    <a:pt x="549" y="425"/>
                    <a:pt x="549" y="425"/>
                    <a:pt x="549" y="425"/>
                  </a:cubicBezTo>
                  <a:cubicBezTo>
                    <a:pt x="600" y="322"/>
                    <a:pt x="583" y="194"/>
                    <a:pt x="497" y="108"/>
                  </a:cubicBezTo>
                  <a:cubicBezTo>
                    <a:pt x="390" y="0"/>
                    <a:pt x="215" y="0"/>
                    <a:pt x="107" y="108"/>
                  </a:cubicBezTo>
                  <a:cubicBezTo>
                    <a:pt x="0" y="215"/>
                    <a:pt x="0" y="390"/>
                    <a:pt x="107" y="498"/>
                  </a:cubicBezTo>
                  <a:cubicBezTo>
                    <a:pt x="161" y="552"/>
                    <a:pt x="231" y="578"/>
                    <a:pt x="302" y="578"/>
                  </a:cubicBezTo>
                  <a:cubicBezTo>
                    <a:pt x="344" y="578"/>
                    <a:pt x="386" y="569"/>
                    <a:pt x="425" y="550"/>
                  </a:cubicBezTo>
                  <a:cubicBezTo>
                    <a:pt x="1003" y="1128"/>
                    <a:pt x="1003" y="1128"/>
                    <a:pt x="1003" y="1128"/>
                  </a:cubicBezTo>
                  <a:cubicBezTo>
                    <a:pt x="1039" y="1164"/>
                    <a:pt x="1060" y="1213"/>
                    <a:pt x="1060" y="1265"/>
                  </a:cubicBezTo>
                  <a:cubicBezTo>
                    <a:pt x="1060" y="1530"/>
                    <a:pt x="1060" y="1530"/>
                    <a:pt x="1060" y="1530"/>
                  </a:cubicBezTo>
                  <a:cubicBezTo>
                    <a:pt x="866" y="1530"/>
                    <a:pt x="866" y="1530"/>
                    <a:pt x="866" y="1530"/>
                  </a:cubicBezTo>
                  <a:cubicBezTo>
                    <a:pt x="826" y="1530"/>
                    <a:pt x="787" y="1535"/>
                    <a:pt x="750" y="1545"/>
                  </a:cubicBezTo>
                  <a:cubicBezTo>
                    <a:pt x="703" y="1557"/>
                    <a:pt x="675" y="1605"/>
                    <a:pt x="687" y="1652"/>
                  </a:cubicBezTo>
                  <a:cubicBezTo>
                    <a:pt x="699" y="1699"/>
                    <a:pt x="747" y="1727"/>
                    <a:pt x="794" y="1715"/>
                  </a:cubicBezTo>
                  <a:cubicBezTo>
                    <a:pt x="817" y="1709"/>
                    <a:pt x="841" y="1706"/>
                    <a:pt x="866" y="1706"/>
                  </a:cubicBezTo>
                  <a:cubicBezTo>
                    <a:pt x="2932" y="1706"/>
                    <a:pt x="2932" y="1706"/>
                    <a:pt x="2932" y="1706"/>
                  </a:cubicBezTo>
                  <a:cubicBezTo>
                    <a:pt x="3091" y="1706"/>
                    <a:pt x="3220" y="1835"/>
                    <a:pt x="3220" y="1994"/>
                  </a:cubicBezTo>
                  <a:cubicBezTo>
                    <a:pt x="3220" y="4060"/>
                    <a:pt x="3220" y="4060"/>
                    <a:pt x="3220" y="4060"/>
                  </a:cubicBezTo>
                  <a:cubicBezTo>
                    <a:pt x="3220" y="4085"/>
                    <a:pt x="3217" y="4109"/>
                    <a:pt x="3211" y="4132"/>
                  </a:cubicBezTo>
                  <a:cubicBezTo>
                    <a:pt x="3199" y="4179"/>
                    <a:pt x="3227" y="4227"/>
                    <a:pt x="3274" y="4239"/>
                  </a:cubicBezTo>
                  <a:cubicBezTo>
                    <a:pt x="3282" y="4241"/>
                    <a:pt x="3289" y="4242"/>
                    <a:pt x="3296" y="4242"/>
                  </a:cubicBezTo>
                  <a:cubicBezTo>
                    <a:pt x="3335" y="4242"/>
                    <a:pt x="3371" y="4216"/>
                    <a:pt x="3381" y="4176"/>
                  </a:cubicBezTo>
                  <a:cubicBezTo>
                    <a:pt x="3391" y="4138"/>
                    <a:pt x="3396" y="4099"/>
                    <a:pt x="3396" y="4060"/>
                  </a:cubicBezTo>
                  <a:cubicBezTo>
                    <a:pt x="3396" y="3866"/>
                    <a:pt x="3396" y="3866"/>
                    <a:pt x="3396" y="3866"/>
                  </a:cubicBezTo>
                  <a:cubicBezTo>
                    <a:pt x="4174" y="3866"/>
                    <a:pt x="4174" y="3866"/>
                    <a:pt x="4174" y="3866"/>
                  </a:cubicBezTo>
                  <a:cubicBezTo>
                    <a:pt x="4211" y="3975"/>
                    <a:pt x="4314" y="4054"/>
                    <a:pt x="4435" y="4054"/>
                  </a:cubicBezTo>
                  <a:cubicBezTo>
                    <a:pt x="4587" y="4054"/>
                    <a:pt x="4711" y="3931"/>
                    <a:pt x="4711" y="3778"/>
                  </a:cubicBezTo>
                  <a:cubicBezTo>
                    <a:pt x="4711" y="3626"/>
                    <a:pt x="4587" y="3503"/>
                    <a:pt x="4435" y="3503"/>
                  </a:cubicBezTo>
                  <a:cubicBezTo>
                    <a:pt x="4314" y="3503"/>
                    <a:pt x="4211" y="3582"/>
                    <a:pt x="4174" y="3691"/>
                  </a:cubicBezTo>
                  <a:cubicBezTo>
                    <a:pt x="3396" y="3691"/>
                    <a:pt x="3396" y="3691"/>
                    <a:pt x="3396" y="3691"/>
                  </a:cubicBezTo>
                  <a:cubicBezTo>
                    <a:pt x="3396" y="3491"/>
                    <a:pt x="3396" y="3491"/>
                    <a:pt x="3396" y="3491"/>
                  </a:cubicBezTo>
                  <a:cubicBezTo>
                    <a:pt x="3778" y="3491"/>
                    <a:pt x="3778" y="3491"/>
                    <a:pt x="3778" y="3491"/>
                  </a:cubicBezTo>
                  <a:cubicBezTo>
                    <a:pt x="3826" y="3491"/>
                    <a:pt x="3866" y="3451"/>
                    <a:pt x="3866" y="3403"/>
                  </a:cubicBezTo>
                  <a:cubicBezTo>
                    <a:pt x="3866" y="3354"/>
                    <a:pt x="3826" y="3315"/>
                    <a:pt x="3778" y="3315"/>
                  </a:cubicBezTo>
                  <a:cubicBezTo>
                    <a:pt x="3396" y="3315"/>
                    <a:pt x="3396" y="3315"/>
                    <a:pt x="3396" y="3315"/>
                  </a:cubicBezTo>
                  <a:cubicBezTo>
                    <a:pt x="3396" y="3115"/>
                    <a:pt x="3396" y="3115"/>
                    <a:pt x="3396" y="3115"/>
                  </a:cubicBezTo>
                  <a:cubicBezTo>
                    <a:pt x="4811" y="3115"/>
                    <a:pt x="4811" y="3115"/>
                    <a:pt x="4811" y="3115"/>
                  </a:cubicBezTo>
                  <a:cubicBezTo>
                    <a:pt x="4860" y="3115"/>
                    <a:pt x="4899" y="3076"/>
                    <a:pt x="4899" y="3027"/>
                  </a:cubicBezTo>
                  <a:cubicBezTo>
                    <a:pt x="4899" y="2978"/>
                    <a:pt x="4860" y="2939"/>
                    <a:pt x="4811" y="2939"/>
                  </a:cubicBezTo>
                  <a:close/>
                  <a:moveTo>
                    <a:pt x="4553" y="1359"/>
                  </a:moveTo>
                  <a:cubicBezTo>
                    <a:pt x="4571" y="1340"/>
                    <a:pt x="4597" y="1330"/>
                    <a:pt x="4623" y="1330"/>
                  </a:cubicBezTo>
                  <a:cubicBezTo>
                    <a:pt x="4650" y="1330"/>
                    <a:pt x="4675" y="1340"/>
                    <a:pt x="4694" y="1359"/>
                  </a:cubicBezTo>
                  <a:cubicBezTo>
                    <a:pt x="4713" y="1378"/>
                    <a:pt x="4723" y="1403"/>
                    <a:pt x="4723" y="1430"/>
                  </a:cubicBezTo>
                  <a:cubicBezTo>
                    <a:pt x="4723" y="1457"/>
                    <a:pt x="4713" y="1482"/>
                    <a:pt x="4694" y="1501"/>
                  </a:cubicBezTo>
                  <a:cubicBezTo>
                    <a:pt x="4675" y="1520"/>
                    <a:pt x="4650" y="1530"/>
                    <a:pt x="4623" y="1530"/>
                  </a:cubicBezTo>
                  <a:cubicBezTo>
                    <a:pt x="4597" y="1530"/>
                    <a:pt x="4571" y="1520"/>
                    <a:pt x="4553" y="1501"/>
                  </a:cubicBezTo>
                  <a:cubicBezTo>
                    <a:pt x="4534" y="1482"/>
                    <a:pt x="4523" y="1457"/>
                    <a:pt x="4523" y="1430"/>
                  </a:cubicBezTo>
                  <a:cubicBezTo>
                    <a:pt x="4523" y="1403"/>
                    <a:pt x="4534" y="1378"/>
                    <a:pt x="4553" y="1359"/>
                  </a:cubicBezTo>
                  <a:close/>
                  <a:moveTo>
                    <a:pt x="373" y="373"/>
                  </a:moveTo>
                  <a:cubicBezTo>
                    <a:pt x="334" y="412"/>
                    <a:pt x="270" y="412"/>
                    <a:pt x="231" y="373"/>
                  </a:cubicBezTo>
                  <a:cubicBezTo>
                    <a:pt x="192" y="334"/>
                    <a:pt x="192" y="271"/>
                    <a:pt x="231" y="232"/>
                  </a:cubicBezTo>
                  <a:cubicBezTo>
                    <a:pt x="251" y="213"/>
                    <a:pt x="276" y="203"/>
                    <a:pt x="302" y="203"/>
                  </a:cubicBezTo>
                  <a:cubicBezTo>
                    <a:pt x="328" y="203"/>
                    <a:pt x="353" y="213"/>
                    <a:pt x="373" y="232"/>
                  </a:cubicBezTo>
                  <a:cubicBezTo>
                    <a:pt x="412" y="271"/>
                    <a:pt x="412" y="335"/>
                    <a:pt x="373" y="373"/>
                  </a:cubicBezTo>
                  <a:close/>
                  <a:moveTo>
                    <a:pt x="2651" y="591"/>
                  </a:moveTo>
                  <a:cubicBezTo>
                    <a:pt x="2595" y="591"/>
                    <a:pt x="2551" y="546"/>
                    <a:pt x="2551" y="491"/>
                  </a:cubicBezTo>
                  <a:cubicBezTo>
                    <a:pt x="2551" y="436"/>
                    <a:pt x="2595" y="391"/>
                    <a:pt x="2651" y="391"/>
                  </a:cubicBezTo>
                  <a:cubicBezTo>
                    <a:pt x="2706" y="391"/>
                    <a:pt x="2750" y="436"/>
                    <a:pt x="2750" y="491"/>
                  </a:cubicBezTo>
                  <a:cubicBezTo>
                    <a:pt x="2750" y="546"/>
                    <a:pt x="2706" y="591"/>
                    <a:pt x="2651" y="591"/>
                  </a:cubicBezTo>
                  <a:close/>
                  <a:moveTo>
                    <a:pt x="4435" y="3679"/>
                  </a:moveTo>
                  <a:cubicBezTo>
                    <a:pt x="4490" y="3679"/>
                    <a:pt x="4535" y="3723"/>
                    <a:pt x="4535" y="3779"/>
                  </a:cubicBezTo>
                  <a:cubicBezTo>
                    <a:pt x="4535" y="3834"/>
                    <a:pt x="4490" y="3878"/>
                    <a:pt x="4435" y="3878"/>
                  </a:cubicBezTo>
                  <a:cubicBezTo>
                    <a:pt x="4380" y="3878"/>
                    <a:pt x="4335" y="3834"/>
                    <a:pt x="4335" y="3779"/>
                  </a:cubicBezTo>
                  <a:cubicBezTo>
                    <a:pt x="4335" y="3723"/>
                    <a:pt x="4380" y="3679"/>
                    <a:pt x="4435" y="367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D98F339F-2A99-4A4F-A8BD-41A84118BD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361988" y="-596900"/>
              <a:ext cx="10539413" cy="9061450"/>
            </a:xfrm>
            <a:custGeom>
              <a:avLst/>
              <a:gdLst>
                <a:gd name="T0" fmla="*/ 4474 w 4899"/>
                <a:gd name="T1" fmla="*/ 3701 h 4224"/>
                <a:gd name="T2" fmla="*/ 3839 w 4899"/>
                <a:gd name="T3" fmla="*/ 2986 h 4224"/>
                <a:gd name="T4" fmla="*/ 4033 w 4899"/>
                <a:gd name="T5" fmla="*/ 2721 h 4224"/>
                <a:gd name="T6" fmla="*/ 4212 w 4899"/>
                <a:gd name="T7" fmla="*/ 2599 h 4224"/>
                <a:gd name="T8" fmla="*/ 4033 w 4899"/>
                <a:gd name="T9" fmla="*/ 2545 h 4224"/>
                <a:gd name="T10" fmla="*/ 1679 w 4899"/>
                <a:gd name="T11" fmla="*/ 2257 h 4224"/>
                <a:gd name="T12" fmla="*/ 1688 w 4899"/>
                <a:gd name="T13" fmla="*/ 119 h 4224"/>
                <a:gd name="T14" fmla="*/ 1518 w 4899"/>
                <a:gd name="T15" fmla="*/ 75 h 4224"/>
                <a:gd name="T16" fmla="*/ 1503 w 4899"/>
                <a:gd name="T17" fmla="*/ 385 h 4224"/>
                <a:gd name="T18" fmla="*/ 464 w 4899"/>
                <a:gd name="T19" fmla="*/ 197 h 4224"/>
                <a:gd name="T20" fmla="*/ 464 w 4899"/>
                <a:gd name="T21" fmla="*/ 748 h 4224"/>
                <a:gd name="T22" fmla="*/ 1503 w 4899"/>
                <a:gd name="T23" fmla="*/ 560 h 4224"/>
                <a:gd name="T24" fmla="*/ 1121 w 4899"/>
                <a:gd name="T25" fmla="*/ 760 h 4224"/>
                <a:gd name="T26" fmla="*/ 1121 w 4899"/>
                <a:gd name="T27" fmla="*/ 936 h 4224"/>
                <a:gd name="T28" fmla="*/ 1503 w 4899"/>
                <a:gd name="T29" fmla="*/ 1136 h 4224"/>
                <a:gd name="T30" fmla="*/ 0 w 4899"/>
                <a:gd name="T31" fmla="*/ 1224 h 4224"/>
                <a:gd name="T32" fmla="*/ 1503 w 4899"/>
                <a:gd name="T33" fmla="*/ 1312 h 4224"/>
                <a:gd name="T34" fmla="*/ 1121 w 4899"/>
                <a:gd name="T35" fmla="*/ 1512 h 4224"/>
                <a:gd name="T36" fmla="*/ 1121 w 4899"/>
                <a:gd name="T37" fmla="*/ 1688 h 4224"/>
                <a:gd name="T38" fmla="*/ 1503 w 4899"/>
                <a:gd name="T39" fmla="*/ 1888 h 4224"/>
                <a:gd name="T40" fmla="*/ 977 w 4899"/>
                <a:gd name="T41" fmla="*/ 1996 h 4224"/>
                <a:gd name="T42" fmla="*/ 276 w 4899"/>
                <a:gd name="T43" fmla="*/ 2545 h 4224"/>
                <a:gd name="T44" fmla="*/ 0 w 4899"/>
                <a:gd name="T45" fmla="*/ 2821 h 4224"/>
                <a:gd name="T46" fmla="*/ 276 w 4899"/>
                <a:gd name="T47" fmla="*/ 3097 h 4224"/>
                <a:gd name="T48" fmla="*/ 552 w 4899"/>
                <a:gd name="T49" fmla="*/ 2821 h 4224"/>
                <a:gd name="T50" fmla="*/ 1101 w 4899"/>
                <a:gd name="T51" fmla="*/ 2120 h 4224"/>
                <a:gd name="T52" fmla="*/ 1503 w 4899"/>
                <a:gd name="T53" fmla="*/ 2063 h 4224"/>
                <a:gd name="T54" fmla="*/ 1967 w 4899"/>
                <a:gd name="T55" fmla="*/ 2721 h 4224"/>
                <a:gd name="T56" fmla="*/ 2161 w 4899"/>
                <a:gd name="T57" fmla="*/ 3499 h 4224"/>
                <a:gd name="T58" fmla="*/ 2249 w 4899"/>
                <a:gd name="T59" fmla="*/ 4036 h 4224"/>
                <a:gd name="T60" fmla="*/ 2336 w 4899"/>
                <a:gd name="T61" fmla="*/ 3499 h 4224"/>
                <a:gd name="T62" fmla="*/ 2536 w 4899"/>
                <a:gd name="T63" fmla="*/ 2721 h 4224"/>
                <a:gd name="T64" fmla="*/ 2624 w 4899"/>
                <a:gd name="T65" fmla="*/ 3191 h 4224"/>
                <a:gd name="T66" fmla="*/ 2712 w 4899"/>
                <a:gd name="T67" fmla="*/ 2721 h 4224"/>
                <a:gd name="T68" fmla="*/ 2912 w 4899"/>
                <a:gd name="T69" fmla="*/ 4136 h 4224"/>
                <a:gd name="T70" fmla="*/ 3088 w 4899"/>
                <a:gd name="T71" fmla="*/ 4136 h 4224"/>
                <a:gd name="T72" fmla="*/ 3288 w 4899"/>
                <a:gd name="T73" fmla="*/ 2721 h 4224"/>
                <a:gd name="T74" fmla="*/ 3376 w 4899"/>
                <a:gd name="T75" fmla="*/ 3191 h 4224"/>
                <a:gd name="T76" fmla="*/ 3464 w 4899"/>
                <a:gd name="T77" fmla="*/ 2721 h 4224"/>
                <a:gd name="T78" fmla="*/ 3664 w 4899"/>
                <a:gd name="T79" fmla="*/ 2986 h 4224"/>
                <a:gd name="T80" fmla="*/ 4350 w 4899"/>
                <a:gd name="T81" fmla="*/ 3826 h 4224"/>
                <a:gd name="T82" fmla="*/ 4597 w 4899"/>
                <a:gd name="T83" fmla="*/ 4224 h 4224"/>
                <a:gd name="T84" fmla="*/ 4792 w 4899"/>
                <a:gd name="T85" fmla="*/ 3753 h 4224"/>
                <a:gd name="T86" fmla="*/ 364 w 4899"/>
                <a:gd name="T87" fmla="*/ 472 h 4224"/>
                <a:gd name="T88" fmla="*/ 564 w 4899"/>
                <a:gd name="T89" fmla="*/ 472 h 4224"/>
                <a:gd name="T90" fmla="*/ 346 w 4899"/>
                <a:gd name="T91" fmla="*/ 2892 h 4224"/>
                <a:gd name="T92" fmla="*/ 205 w 4899"/>
                <a:gd name="T93" fmla="*/ 2892 h 4224"/>
                <a:gd name="T94" fmla="*/ 205 w 4899"/>
                <a:gd name="T95" fmla="*/ 2750 h 4224"/>
                <a:gd name="T96" fmla="*/ 346 w 4899"/>
                <a:gd name="T97" fmla="*/ 2750 h 4224"/>
                <a:gd name="T98" fmla="*/ 346 w 4899"/>
                <a:gd name="T99" fmla="*/ 2892 h 4224"/>
                <a:gd name="T100" fmla="*/ 2248 w 4899"/>
                <a:gd name="T101" fmla="*/ 3860 h 4224"/>
                <a:gd name="T102" fmla="*/ 2248 w 4899"/>
                <a:gd name="T103" fmla="*/ 3660 h 4224"/>
                <a:gd name="T104" fmla="*/ 4668 w 4899"/>
                <a:gd name="T105" fmla="*/ 4019 h 4224"/>
                <a:gd name="T106" fmla="*/ 4526 w 4899"/>
                <a:gd name="T107" fmla="*/ 3878 h 4224"/>
                <a:gd name="T108" fmla="*/ 4668 w 4899"/>
                <a:gd name="T109" fmla="*/ 3878 h 4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899" h="4224">
                  <a:moveTo>
                    <a:pt x="4792" y="3753"/>
                  </a:moveTo>
                  <a:cubicBezTo>
                    <a:pt x="4706" y="3667"/>
                    <a:pt x="4578" y="3650"/>
                    <a:pt x="4474" y="3701"/>
                  </a:cubicBezTo>
                  <a:cubicBezTo>
                    <a:pt x="3896" y="3123"/>
                    <a:pt x="3896" y="3123"/>
                    <a:pt x="3896" y="3123"/>
                  </a:cubicBezTo>
                  <a:cubicBezTo>
                    <a:pt x="3860" y="3087"/>
                    <a:pt x="3839" y="3038"/>
                    <a:pt x="3839" y="2986"/>
                  </a:cubicBezTo>
                  <a:cubicBezTo>
                    <a:pt x="3839" y="2721"/>
                    <a:pt x="3839" y="2721"/>
                    <a:pt x="3839" y="2721"/>
                  </a:cubicBezTo>
                  <a:cubicBezTo>
                    <a:pt x="4033" y="2721"/>
                    <a:pt x="4033" y="2721"/>
                    <a:pt x="4033" y="2721"/>
                  </a:cubicBezTo>
                  <a:cubicBezTo>
                    <a:pt x="4073" y="2721"/>
                    <a:pt x="4111" y="2716"/>
                    <a:pt x="4149" y="2706"/>
                  </a:cubicBezTo>
                  <a:cubicBezTo>
                    <a:pt x="4196" y="2694"/>
                    <a:pt x="4224" y="2646"/>
                    <a:pt x="4212" y="2599"/>
                  </a:cubicBezTo>
                  <a:cubicBezTo>
                    <a:pt x="4200" y="2552"/>
                    <a:pt x="4152" y="2524"/>
                    <a:pt x="4105" y="2536"/>
                  </a:cubicBezTo>
                  <a:cubicBezTo>
                    <a:pt x="4082" y="2542"/>
                    <a:pt x="4058" y="2545"/>
                    <a:pt x="4033" y="2545"/>
                  </a:cubicBezTo>
                  <a:cubicBezTo>
                    <a:pt x="1967" y="2545"/>
                    <a:pt x="1967" y="2545"/>
                    <a:pt x="1967" y="2545"/>
                  </a:cubicBezTo>
                  <a:cubicBezTo>
                    <a:pt x="1808" y="2545"/>
                    <a:pt x="1679" y="2416"/>
                    <a:pt x="1679" y="2257"/>
                  </a:cubicBezTo>
                  <a:cubicBezTo>
                    <a:pt x="1679" y="191"/>
                    <a:pt x="1679" y="191"/>
                    <a:pt x="1679" y="191"/>
                  </a:cubicBezTo>
                  <a:cubicBezTo>
                    <a:pt x="1679" y="166"/>
                    <a:pt x="1682" y="142"/>
                    <a:pt x="1688" y="119"/>
                  </a:cubicBezTo>
                  <a:cubicBezTo>
                    <a:pt x="1700" y="72"/>
                    <a:pt x="1672" y="24"/>
                    <a:pt x="1625" y="12"/>
                  </a:cubicBezTo>
                  <a:cubicBezTo>
                    <a:pt x="1578" y="0"/>
                    <a:pt x="1530" y="28"/>
                    <a:pt x="1518" y="75"/>
                  </a:cubicBezTo>
                  <a:cubicBezTo>
                    <a:pt x="1508" y="112"/>
                    <a:pt x="1503" y="151"/>
                    <a:pt x="1503" y="191"/>
                  </a:cubicBezTo>
                  <a:cubicBezTo>
                    <a:pt x="1503" y="385"/>
                    <a:pt x="1503" y="385"/>
                    <a:pt x="1503" y="385"/>
                  </a:cubicBezTo>
                  <a:cubicBezTo>
                    <a:pt x="725" y="385"/>
                    <a:pt x="725" y="385"/>
                    <a:pt x="725" y="385"/>
                  </a:cubicBezTo>
                  <a:cubicBezTo>
                    <a:pt x="688" y="276"/>
                    <a:pt x="585" y="197"/>
                    <a:pt x="464" y="197"/>
                  </a:cubicBezTo>
                  <a:cubicBezTo>
                    <a:pt x="312" y="197"/>
                    <a:pt x="188" y="320"/>
                    <a:pt x="188" y="472"/>
                  </a:cubicBezTo>
                  <a:cubicBezTo>
                    <a:pt x="188" y="625"/>
                    <a:pt x="312" y="748"/>
                    <a:pt x="464" y="748"/>
                  </a:cubicBezTo>
                  <a:cubicBezTo>
                    <a:pt x="585" y="748"/>
                    <a:pt x="688" y="669"/>
                    <a:pt x="725" y="560"/>
                  </a:cubicBezTo>
                  <a:cubicBezTo>
                    <a:pt x="1503" y="560"/>
                    <a:pt x="1503" y="560"/>
                    <a:pt x="1503" y="560"/>
                  </a:cubicBezTo>
                  <a:cubicBezTo>
                    <a:pt x="1503" y="760"/>
                    <a:pt x="1503" y="760"/>
                    <a:pt x="1503" y="760"/>
                  </a:cubicBezTo>
                  <a:cubicBezTo>
                    <a:pt x="1121" y="760"/>
                    <a:pt x="1121" y="760"/>
                    <a:pt x="1121" y="760"/>
                  </a:cubicBezTo>
                  <a:cubicBezTo>
                    <a:pt x="1073" y="760"/>
                    <a:pt x="1033" y="800"/>
                    <a:pt x="1033" y="848"/>
                  </a:cubicBezTo>
                  <a:cubicBezTo>
                    <a:pt x="1033" y="897"/>
                    <a:pt x="1073" y="936"/>
                    <a:pt x="1121" y="936"/>
                  </a:cubicBezTo>
                  <a:cubicBezTo>
                    <a:pt x="1503" y="936"/>
                    <a:pt x="1503" y="936"/>
                    <a:pt x="1503" y="936"/>
                  </a:cubicBezTo>
                  <a:cubicBezTo>
                    <a:pt x="1503" y="1136"/>
                    <a:pt x="1503" y="1136"/>
                    <a:pt x="1503" y="1136"/>
                  </a:cubicBezTo>
                  <a:cubicBezTo>
                    <a:pt x="88" y="1136"/>
                    <a:pt x="88" y="1136"/>
                    <a:pt x="88" y="1136"/>
                  </a:cubicBezTo>
                  <a:cubicBezTo>
                    <a:pt x="39" y="1136"/>
                    <a:pt x="0" y="1175"/>
                    <a:pt x="0" y="1224"/>
                  </a:cubicBezTo>
                  <a:cubicBezTo>
                    <a:pt x="0" y="1273"/>
                    <a:pt x="39" y="1312"/>
                    <a:pt x="88" y="1312"/>
                  </a:cubicBezTo>
                  <a:cubicBezTo>
                    <a:pt x="1503" y="1312"/>
                    <a:pt x="1503" y="1312"/>
                    <a:pt x="1503" y="1312"/>
                  </a:cubicBezTo>
                  <a:cubicBezTo>
                    <a:pt x="1503" y="1512"/>
                    <a:pt x="1503" y="1512"/>
                    <a:pt x="1503" y="1512"/>
                  </a:cubicBezTo>
                  <a:cubicBezTo>
                    <a:pt x="1121" y="1512"/>
                    <a:pt x="1121" y="1512"/>
                    <a:pt x="1121" y="1512"/>
                  </a:cubicBezTo>
                  <a:cubicBezTo>
                    <a:pt x="1073" y="1512"/>
                    <a:pt x="1033" y="1551"/>
                    <a:pt x="1033" y="1600"/>
                  </a:cubicBezTo>
                  <a:cubicBezTo>
                    <a:pt x="1033" y="1648"/>
                    <a:pt x="1073" y="1688"/>
                    <a:pt x="1121" y="1688"/>
                  </a:cubicBezTo>
                  <a:cubicBezTo>
                    <a:pt x="1503" y="1688"/>
                    <a:pt x="1503" y="1688"/>
                    <a:pt x="1503" y="1688"/>
                  </a:cubicBezTo>
                  <a:cubicBezTo>
                    <a:pt x="1503" y="1888"/>
                    <a:pt x="1503" y="1888"/>
                    <a:pt x="1503" y="1888"/>
                  </a:cubicBezTo>
                  <a:cubicBezTo>
                    <a:pt x="1238" y="1888"/>
                    <a:pt x="1238" y="1888"/>
                    <a:pt x="1238" y="1888"/>
                  </a:cubicBezTo>
                  <a:cubicBezTo>
                    <a:pt x="1139" y="1888"/>
                    <a:pt x="1046" y="1926"/>
                    <a:pt x="977" y="1996"/>
                  </a:cubicBezTo>
                  <a:cubicBezTo>
                    <a:pt x="398" y="2574"/>
                    <a:pt x="398" y="2574"/>
                    <a:pt x="398" y="2574"/>
                  </a:cubicBezTo>
                  <a:cubicBezTo>
                    <a:pt x="361" y="2555"/>
                    <a:pt x="319" y="2545"/>
                    <a:pt x="276" y="2545"/>
                  </a:cubicBezTo>
                  <a:cubicBezTo>
                    <a:pt x="202" y="2545"/>
                    <a:pt x="133" y="2574"/>
                    <a:pt x="81" y="2626"/>
                  </a:cubicBezTo>
                  <a:cubicBezTo>
                    <a:pt x="29" y="2678"/>
                    <a:pt x="0" y="2747"/>
                    <a:pt x="0" y="2821"/>
                  </a:cubicBezTo>
                  <a:cubicBezTo>
                    <a:pt x="0" y="2895"/>
                    <a:pt x="29" y="2964"/>
                    <a:pt x="81" y="3016"/>
                  </a:cubicBezTo>
                  <a:cubicBezTo>
                    <a:pt x="133" y="3068"/>
                    <a:pt x="202" y="3097"/>
                    <a:pt x="276" y="3097"/>
                  </a:cubicBezTo>
                  <a:cubicBezTo>
                    <a:pt x="349" y="3097"/>
                    <a:pt x="419" y="3068"/>
                    <a:pt x="471" y="3016"/>
                  </a:cubicBezTo>
                  <a:cubicBezTo>
                    <a:pt x="523" y="2964"/>
                    <a:pt x="552" y="2895"/>
                    <a:pt x="552" y="2821"/>
                  </a:cubicBezTo>
                  <a:cubicBezTo>
                    <a:pt x="552" y="2778"/>
                    <a:pt x="542" y="2736"/>
                    <a:pt x="523" y="2698"/>
                  </a:cubicBezTo>
                  <a:cubicBezTo>
                    <a:pt x="1101" y="2120"/>
                    <a:pt x="1101" y="2120"/>
                    <a:pt x="1101" y="2120"/>
                  </a:cubicBezTo>
                  <a:cubicBezTo>
                    <a:pt x="1137" y="2084"/>
                    <a:pt x="1186" y="2063"/>
                    <a:pt x="1238" y="2063"/>
                  </a:cubicBezTo>
                  <a:cubicBezTo>
                    <a:pt x="1503" y="2063"/>
                    <a:pt x="1503" y="2063"/>
                    <a:pt x="1503" y="2063"/>
                  </a:cubicBezTo>
                  <a:cubicBezTo>
                    <a:pt x="1503" y="2257"/>
                    <a:pt x="1503" y="2257"/>
                    <a:pt x="1503" y="2257"/>
                  </a:cubicBezTo>
                  <a:cubicBezTo>
                    <a:pt x="1503" y="2513"/>
                    <a:pt x="1711" y="2721"/>
                    <a:pt x="1967" y="2721"/>
                  </a:cubicBezTo>
                  <a:cubicBezTo>
                    <a:pt x="2161" y="2721"/>
                    <a:pt x="2161" y="2721"/>
                    <a:pt x="2161" y="2721"/>
                  </a:cubicBezTo>
                  <a:cubicBezTo>
                    <a:pt x="2161" y="3499"/>
                    <a:pt x="2161" y="3499"/>
                    <a:pt x="2161" y="3499"/>
                  </a:cubicBezTo>
                  <a:cubicBezTo>
                    <a:pt x="2052" y="3536"/>
                    <a:pt x="1973" y="3639"/>
                    <a:pt x="1973" y="3760"/>
                  </a:cubicBezTo>
                  <a:cubicBezTo>
                    <a:pt x="1973" y="3912"/>
                    <a:pt x="2096" y="4036"/>
                    <a:pt x="2249" y="4036"/>
                  </a:cubicBezTo>
                  <a:cubicBezTo>
                    <a:pt x="2401" y="4036"/>
                    <a:pt x="2524" y="3912"/>
                    <a:pt x="2524" y="3760"/>
                  </a:cubicBezTo>
                  <a:cubicBezTo>
                    <a:pt x="2524" y="3639"/>
                    <a:pt x="2445" y="3536"/>
                    <a:pt x="2336" y="3499"/>
                  </a:cubicBezTo>
                  <a:cubicBezTo>
                    <a:pt x="2336" y="2721"/>
                    <a:pt x="2336" y="2721"/>
                    <a:pt x="2336" y="2721"/>
                  </a:cubicBezTo>
                  <a:cubicBezTo>
                    <a:pt x="2536" y="2721"/>
                    <a:pt x="2536" y="2721"/>
                    <a:pt x="2536" y="2721"/>
                  </a:cubicBezTo>
                  <a:cubicBezTo>
                    <a:pt x="2536" y="3103"/>
                    <a:pt x="2536" y="3103"/>
                    <a:pt x="2536" y="3103"/>
                  </a:cubicBezTo>
                  <a:cubicBezTo>
                    <a:pt x="2536" y="3151"/>
                    <a:pt x="2576" y="3191"/>
                    <a:pt x="2624" y="3191"/>
                  </a:cubicBezTo>
                  <a:cubicBezTo>
                    <a:pt x="2673" y="3191"/>
                    <a:pt x="2712" y="3151"/>
                    <a:pt x="2712" y="3103"/>
                  </a:cubicBezTo>
                  <a:cubicBezTo>
                    <a:pt x="2712" y="2721"/>
                    <a:pt x="2712" y="2721"/>
                    <a:pt x="2712" y="2721"/>
                  </a:cubicBezTo>
                  <a:cubicBezTo>
                    <a:pt x="2912" y="2721"/>
                    <a:pt x="2912" y="2721"/>
                    <a:pt x="2912" y="2721"/>
                  </a:cubicBezTo>
                  <a:cubicBezTo>
                    <a:pt x="2912" y="4136"/>
                    <a:pt x="2912" y="4136"/>
                    <a:pt x="2912" y="4136"/>
                  </a:cubicBezTo>
                  <a:cubicBezTo>
                    <a:pt x="2912" y="4185"/>
                    <a:pt x="2951" y="4224"/>
                    <a:pt x="3000" y="4224"/>
                  </a:cubicBezTo>
                  <a:cubicBezTo>
                    <a:pt x="3049" y="4224"/>
                    <a:pt x="3088" y="4185"/>
                    <a:pt x="3088" y="4136"/>
                  </a:cubicBezTo>
                  <a:cubicBezTo>
                    <a:pt x="3088" y="2721"/>
                    <a:pt x="3088" y="2721"/>
                    <a:pt x="3088" y="2721"/>
                  </a:cubicBezTo>
                  <a:cubicBezTo>
                    <a:pt x="3288" y="2721"/>
                    <a:pt x="3288" y="2721"/>
                    <a:pt x="3288" y="2721"/>
                  </a:cubicBezTo>
                  <a:cubicBezTo>
                    <a:pt x="3288" y="3103"/>
                    <a:pt x="3288" y="3103"/>
                    <a:pt x="3288" y="3103"/>
                  </a:cubicBezTo>
                  <a:cubicBezTo>
                    <a:pt x="3288" y="3151"/>
                    <a:pt x="3327" y="3191"/>
                    <a:pt x="3376" y="3191"/>
                  </a:cubicBezTo>
                  <a:cubicBezTo>
                    <a:pt x="3424" y="3191"/>
                    <a:pt x="3464" y="3151"/>
                    <a:pt x="3464" y="3103"/>
                  </a:cubicBezTo>
                  <a:cubicBezTo>
                    <a:pt x="3464" y="2721"/>
                    <a:pt x="3464" y="2721"/>
                    <a:pt x="3464" y="2721"/>
                  </a:cubicBezTo>
                  <a:cubicBezTo>
                    <a:pt x="3664" y="2721"/>
                    <a:pt x="3664" y="2721"/>
                    <a:pt x="3664" y="2721"/>
                  </a:cubicBezTo>
                  <a:cubicBezTo>
                    <a:pt x="3664" y="2986"/>
                    <a:pt x="3664" y="2986"/>
                    <a:pt x="3664" y="2986"/>
                  </a:cubicBezTo>
                  <a:cubicBezTo>
                    <a:pt x="3664" y="3085"/>
                    <a:pt x="3702" y="3178"/>
                    <a:pt x="3772" y="3247"/>
                  </a:cubicBezTo>
                  <a:cubicBezTo>
                    <a:pt x="4350" y="3826"/>
                    <a:pt x="4350" y="3826"/>
                    <a:pt x="4350" y="3826"/>
                  </a:cubicBezTo>
                  <a:cubicBezTo>
                    <a:pt x="4299" y="3929"/>
                    <a:pt x="4316" y="4057"/>
                    <a:pt x="4402" y="4143"/>
                  </a:cubicBezTo>
                  <a:cubicBezTo>
                    <a:pt x="4456" y="4197"/>
                    <a:pt x="4526" y="4224"/>
                    <a:pt x="4597" y="4224"/>
                  </a:cubicBezTo>
                  <a:cubicBezTo>
                    <a:pt x="4668" y="4224"/>
                    <a:pt x="4738" y="4197"/>
                    <a:pt x="4792" y="4143"/>
                  </a:cubicBezTo>
                  <a:cubicBezTo>
                    <a:pt x="4899" y="4036"/>
                    <a:pt x="4899" y="3861"/>
                    <a:pt x="4792" y="3753"/>
                  </a:cubicBezTo>
                  <a:close/>
                  <a:moveTo>
                    <a:pt x="464" y="572"/>
                  </a:moveTo>
                  <a:cubicBezTo>
                    <a:pt x="409" y="572"/>
                    <a:pt x="364" y="528"/>
                    <a:pt x="364" y="472"/>
                  </a:cubicBezTo>
                  <a:cubicBezTo>
                    <a:pt x="364" y="417"/>
                    <a:pt x="409" y="373"/>
                    <a:pt x="464" y="373"/>
                  </a:cubicBezTo>
                  <a:cubicBezTo>
                    <a:pt x="519" y="373"/>
                    <a:pt x="564" y="417"/>
                    <a:pt x="564" y="472"/>
                  </a:cubicBezTo>
                  <a:cubicBezTo>
                    <a:pt x="564" y="528"/>
                    <a:pt x="519" y="572"/>
                    <a:pt x="464" y="572"/>
                  </a:cubicBezTo>
                  <a:close/>
                  <a:moveTo>
                    <a:pt x="346" y="2892"/>
                  </a:moveTo>
                  <a:cubicBezTo>
                    <a:pt x="328" y="2911"/>
                    <a:pt x="302" y="2921"/>
                    <a:pt x="276" y="2921"/>
                  </a:cubicBezTo>
                  <a:cubicBezTo>
                    <a:pt x="249" y="2921"/>
                    <a:pt x="224" y="2911"/>
                    <a:pt x="205" y="2892"/>
                  </a:cubicBezTo>
                  <a:cubicBezTo>
                    <a:pt x="186" y="2873"/>
                    <a:pt x="176" y="2848"/>
                    <a:pt x="176" y="2821"/>
                  </a:cubicBezTo>
                  <a:cubicBezTo>
                    <a:pt x="176" y="2794"/>
                    <a:pt x="186" y="2769"/>
                    <a:pt x="205" y="2750"/>
                  </a:cubicBezTo>
                  <a:cubicBezTo>
                    <a:pt x="224" y="2731"/>
                    <a:pt x="249" y="2721"/>
                    <a:pt x="276" y="2721"/>
                  </a:cubicBezTo>
                  <a:cubicBezTo>
                    <a:pt x="302" y="2721"/>
                    <a:pt x="328" y="2731"/>
                    <a:pt x="346" y="2750"/>
                  </a:cubicBezTo>
                  <a:cubicBezTo>
                    <a:pt x="365" y="2769"/>
                    <a:pt x="376" y="2794"/>
                    <a:pt x="376" y="2821"/>
                  </a:cubicBezTo>
                  <a:cubicBezTo>
                    <a:pt x="376" y="2848"/>
                    <a:pt x="365" y="2873"/>
                    <a:pt x="346" y="2892"/>
                  </a:cubicBezTo>
                  <a:close/>
                  <a:moveTo>
                    <a:pt x="2348" y="3760"/>
                  </a:moveTo>
                  <a:cubicBezTo>
                    <a:pt x="2348" y="3815"/>
                    <a:pt x="2304" y="3860"/>
                    <a:pt x="2248" y="3860"/>
                  </a:cubicBezTo>
                  <a:cubicBezTo>
                    <a:pt x="2193" y="3860"/>
                    <a:pt x="2148" y="3815"/>
                    <a:pt x="2148" y="3760"/>
                  </a:cubicBezTo>
                  <a:cubicBezTo>
                    <a:pt x="2148" y="3705"/>
                    <a:pt x="2193" y="3660"/>
                    <a:pt x="2248" y="3660"/>
                  </a:cubicBezTo>
                  <a:cubicBezTo>
                    <a:pt x="2304" y="3660"/>
                    <a:pt x="2348" y="3705"/>
                    <a:pt x="2348" y="3760"/>
                  </a:cubicBezTo>
                  <a:close/>
                  <a:moveTo>
                    <a:pt x="4668" y="4019"/>
                  </a:moveTo>
                  <a:cubicBezTo>
                    <a:pt x="4629" y="4058"/>
                    <a:pt x="4565" y="4058"/>
                    <a:pt x="4526" y="4019"/>
                  </a:cubicBezTo>
                  <a:cubicBezTo>
                    <a:pt x="4487" y="3980"/>
                    <a:pt x="4487" y="3916"/>
                    <a:pt x="4526" y="3878"/>
                  </a:cubicBezTo>
                  <a:cubicBezTo>
                    <a:pt x="4546" y="3858"/>
                    <a:pt x="4571" y="3848"/>
                    <a:pt x="4597" y="3848"/>
                  </a:cubicBezTo>
                  <a:cubicBezTo>
                    <a:pt x="4623" y="3848"/>
                    <a:pt x="4648" y="3858"/>
                    <a:pt x="4668" y="3878"/>
                  </a:cubicBezTo>
                  <a:cubicBezTo>
                    <a:pt x="4707" y="3916"/>
                    <a:pt x="4707" y="3980"/>
                    <a:pt x="4668" y="401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6FB3A7BD-10CB-4962-A377-137A92C009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915400" y="-174625"/>
              <a:ext cx="4014788" cy="4406900"/>
            </a:xfrm>
            <a:custGeom>
              <a:avLst/>
              <a:gdLst>
                <a:gd name="T0" fmla="*/ 1541 w 1866"/>
                <a:gd name="T1" fmla="*/ 393 h 2054"/>
                <a:gd name="T2" fmla="*/ 1197 w 1866"/>
                <a:gd name="T3" fmla="*/ 0 h 2054"/>
                <a:gd name="T4" fmla="*/ 669 w 1866"/>
                <a:gd name="T5" fmla="*/ 0 h 2054"/>
                <a:gd name="T6" fmla="*/ 325 w 1866"/>
                <a:gd name="T7" fmla="*/ 393 h 2054"/>
                <a:gd name="T8" fmla="*/ 92 w 1866"/>
                <a:gd name="T9" fmla="*/ 1042 h 2054"/>
                <a:gd name="T10" fmla="*/ 211 w 1866"/>
                <a:gd name="T11" fmla="*/ 1684 h 2054"/>
                <a:gd name="T12" fmla="*/ 616 w 1866"/>
                <a:gd name="T13" fmla="*/ 2054 h 2054"/>
                <a:gd name="T14" fmla="*/ 1250 w 1866"/>
                <a:gd name="T15" fmla="*/ 2054 h 2054"/>
                <a:gd name="T16" fmla="*/ 1866 w 1866"/>
                <a:gd name="T17" fmla="*/ 1356 h 2054"/>
                <a:gd name="T18" fmla="*/ 1866 w 1866"/>
                <a:gd name="T19" fmla="*/ 792 h 2054"/>
                <a:gd name="T20" fmla="*/ 1691 w 1866"/>
                <a:gd name="T21" fmla="*/ 1356 h 2054"/>
                <a:gd name="T22" fmla="*/ 1382 w 1866"/>
                <a:gd name="T23" fmla="*/ 1335 h 2054"/>
                <a:gd name="T24" fmla="*/ 1329 w 1866"/>
                <a:gd name="T25" fmla="*/ 1503 h 2054"/>
                <a:gd name="T26" fmla="*/ 1250 w 1866"/>
                <a:gd name="T27" fmla="*/ 1879 h 2054"/>
                <a:gd name="T28" fmla="*/ 1021 w 1866"/>
                <a:gd name="T29" fmla="*/ 1121 h 2054"/>
                <a:gd name="T30" fmla="*/ 1338 w 1866"/>
                <a:gd name="T31" fmla="*/ 839 h 2054"/>
                <a:gd name="T32" fmla="*/ 1021 w 1866"/>
                <a:gd name="T33" fmla="*/ 816 h 2054"/>
                <a:gd name="T34" fmla="*/ 933 w 1866"/>
                <a:gd name="T35" fmla="*/ 616 h 2054"/>
                <a:gd name="T36" fmla="*/ 845 w 1866"/>
                <a:gd name="T37" fmla="*/ 1192 h 2054"/>
                <a:gd name="T38" fmla="*/ 638 w 1866"/>
                <a:gd name="T39" fmla="*/ 1205 h 2054"/>
                <a:gd name="T40" fmla="*/ 845 w 1866"/>
                <a:gd name="T41" fmla="*/ 1497 h 2054"/>
                <a:gd name="T42" fmla="*/ 616 w 1866"/>
                <a:gd name="T43" fmla="*/ 1879 h 2054"/>
                <a:gd name="T44" fmla="*/ 441 w 1866"/>
                <a:gd name="T45" fmla="*/ 1559 h 2054"/>
                <a:gd name="T46" fmla="*/ 318 w 1866"/>
                <a:gd name="T47" fmla="*/ 1434 h 2054"/>
                <a:gd name="T48" fmla="*/ 175 w 1866"/>
                <a:gd name="T49" fmla="*/ 1309 h 2054"/>
                <a:gd name="T50" fmla="*/ 490 w 1866"/>
                <a:gd name="T51" fmla="*/ 925 h 2054"/>
                <a:gd name="T52" fmla="*/ 223 w 1866"/>
                <a:gd name="T53" fmla="*/ 925 h 2054"/>
                <a:gd name="T54" fmla="*/ 455 w 1866"/>
                <a:gd name="T55" fmla="*/ 551 h 2054"/>
                <a:gd name="T56" fmla="*/ 514 w 1866"/>
                <a:gd name="T57" fmla="*/ 531 h 2054"/>
                <a:gd name="T58" fmla="*/ 530 w 1866"/>
                <a:gd name="T59" fmla="*/ 414 h 2054"/>
                <a:gd name="T60" fmla="*/ 525 w 1866"/>
                <a:gd name="T61" fmla="*/ 407 h 2054"/>
                <a:gd name="T62" fmla="*/ 492 w 1866"/>
                <a:gd name="T63" fmla="*/ 322 h 2054"/>
                <a:gd name="T64" fmla="*/ 845 w 1866"/>
                <a:gd name="T65" fmla="*/ 322 h 2054"/>
                <a:gd name="T66" fmla="*/ 1021 w 1866"/>
                <a:gd name="T67" fmla="*/ 322 h 2054"/>
                <a:gd name="T68" fmla="*/ 1373 w 1866"/>
                <a:gd name="T69" fmla="*/ 322 h 2054"/>
                <a:gd name="T70" fmla="*/ 1216 w 1866"/>
                <a:gd name="T71" fmla="*/ 414 h 2054"/>
                <a:gd name="T72" fmla="*/ 1284 w 1866"/>
                <a:gd name="T73" fmla="*/ 576 h 2054"/>
                <a:gd name="T74" fmla="*/ 1408 w 1866"/>
                <a:gd name="T75" fmla="*/ 551 h 2054"/>
                <a:gd name="T76" fmla="*/ 1691 w 1866"/>
                <a:gd name="T77" fmla="*/ 792 h 2054"/>
                <a:gd name="T78" fmla="*/ 1508 w 1866"/>
                <a:gd name="T79" fmla="*/ 1074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66" h="2054">
                  <a:moveTo>
                    <a:pt x="1866" y="792"/>
                  </a:moveTo>
                  <a:cubicBezTo>
                    <a:pt x="1866" y="604"/>
                    <a:pt x="1729" y="445"/>
                    <a:pt x="1541" y="393"/>
                  </a:cubicBezTo>
                  <a:cubicBezTo>
                    <a:pt x="1546" y="370"/>
                    <a:pt x="1549" y="347"/>
                    <a:pt x="1549" y="322"/>
                  </a:cubicBezTo>
                  <a:cubicBezTo>
                    <a:pt x="1549" y="145"/>
                    <a:pt x="1391" y="0"/>
                    <a:pt x="1197" y="0"/>
                  </a:cubicBezTo>
                  <a:cubicBezTo>
                    <a:pt x="1092" y="0"/>
                    <a:pt x="998" y="42"/>
                    <a:pt x="933" y="109"/>
                  </a:cubicBezTo>
                  <a:cubicBezTo>
                    <a:pt x="868" y="42"/>
                    <a:pt x="774" y="0"/>
                    <a:pt x="669" y="0"/>
                  </a:cubicBezTo>
                  <a:cubicBezTo>
                    <a:pt x="475" y="0"/>
                    <a:pt x="317" y="145"/>
                    <a:pt x="317" y="322"/>
                  </a:cubicBezTo>
                  <a:cubicBezTo>
                    <a:pt x="317" y="347"/>
                    <a:pt x="320" y="370"/>
                    <a:pt x="325" y="393"/>
                  </a:cubicBezTo>
                  <a:cubicBezTo>
                    <a:pt x="137" y="445"/>
                    <a:pt x="0" y="604"/>
                    <a:pt x="0" y="792"/>
                  </a:cubicBezTo>
                  <a:cubicBezTo>
                    <a:pt x="0" y="884"/>
                    <a:pt x="32" y="971"/>
                    <a:pt x="92" y="1042"/>
                  </a:cubicBezTo>
                  <a:cubicBezTo>
                    <a:pt x="34" y="1118"/>
                    <a:pt x="0" y="1211"/>
                    <a:pt x="0" y="1309"/>
                  </a:cubicBezTo>
                  <a:cubicBezTo>
                    <a:pt x="0" y="1458"/>
                    <a:pt x="80" y="1598"/>
                    <a:pt x="211" y="1684"/>
                  </a:cubicBezTo>
                  <a:cubicBezTo>
                    <a:pt x="211" y="1684"/>
                    <a:pt x="211" y="1684"/>
                    <a:pt x="211" y="1685"/>
                  </a:cubicBezTo>
                  <a:cubicBezTo>
                    <a:pt x="211" y="1888"/>
                    <a:pt x="393" y="2054"/>
                    <a:pt x="616" y="2054"/>
                  </a:cubicBezTo>
                  <a:cubicBezTo>
                    <a:pt x="744" y="2054"/>
                    <a:pt x="859" y="1999"/>
                    <a:pt x="933" y="1914"/>
                  </a:cubicBezTo>
                  <a:cubicBezTo>
                    <a:pt x="1007" y="1999"/>
                    <a:pt x="1122" y="2054"/>
                    <a:pt x="1250" y="2054"/>
                  </a:cubicBezTo>
                  <a:cubicBezTo>
                    <a:pt x="1465" y="2054"/>
                    <a:pt x="1641" y="1901"/>
                    <a:pt x="1654" y="1707"/>
                  </a:cubicBezTo>
                  <a:cubicBezTo>
                    <a:pt x="1785" y="1632"/>
                    <a:pt x="1866" y="1499"/>
                    <a:pt x="1866" y="1356"/>
                  </a:cubicBezTo>
                  <a:cubicBezTo>
                    <a:pt x="1866" y="1250"/>
                    <a:pt x="1821" y="1150"/>
                    <a:pt x="1744" y="1074"/>
                  </a:cubicBezTo>
                  <a:cubicBezTo>
                    <a:pt x="1821" y="998"/>
                    <a:pt x="1866" y="898"/>
                    <a:pt x="1866" y="792"/>
                  </a:cubicBezTo>
                  <a:close/>
                  <a:moveTo>
                    <a:pt x="1555" y="1152"/>
                  </a:moveTo>
                  <a:cubicBezTo>
                    <a:pt x="1640" y="1196"/>
                    <a:pt x="1691" y="1273"/>
                    <a:pt x="1691" y="1356"/>
                  </a:cubicBezTo>
                  <a:cubicBezTo>
                    <a:pt x="1691" y="1418"/>
                    <a:pt x="1662" y="1477"/>
                    <a:pt x="1613" y="1521"/>
                  </a:cubicBezTo>
                  <a:cubicBezTo>
                    <a:pt x="1567" y="1435"/>
                    <a:pt x="1485" y="1367"/>
                    <a:pt x="1382" y="1335"/>
                  </a:cubicBezTo>
                  <a:cubicBezTo>
                    <a:pt x="1336" y="1320"/>
                    <a:pt x="1286" y="1346"/>
                    <a:pt x="1272" y="1392"/>
                  </a:cubicBezTo>
                  <a:cubicBezTo>
                    <a:pt x="1257" y="1439"/>
                    <a:pt x="1283" y="1488"/>
                    <a:pt x="1329" y="1503"/>
                  </a:cubicBezTo>
                  <a:cubicBezTo>
                    <a:pt x="1419" y="1531"/>
                    <a:pt x="1479" y="1604"/>
                    <a:pt x="1479" y="1685"/>
                  </a:cubicBezTo>
                  <a:cubicBezTo>
                    <a:pt x="1479" y="1792"/>
                    <a:pt x="1376" y="1879"/>
                    <a:pt x="1250" y="1879"/>
                  </a:cubicBezTo>
                  <a:cubicBezTo>
                    <a:pt x="1124" y="1879"/>
                    <a:pt x="1021" y="1792"/>
                    <a:pt x="1021" y="1685"/>
                  </a:cubicBezTo>
                  <a:cubicBezTo>
                    <a:pt x="1021" y="1121"/>
                    <a:pt x="1021" y="1121"/>
                    <a:pt x="1021" y="1121"/>
                  </a:cubicBezTo>
                  <a:cubicBezTo>
                    <a:pt x="1021" y="1014"/>
                    <a:pt x="1124" y="927"/>
                    <a:pt x="1250" y="927"/>
                  </a:cubicBezTo>
                  <a:cubicBezTo>
                    <a:pt x="1299" y="927"/>
                    <a:pt x="1338" y="888"/>
                    <a:pt x="1338" y="839"/>
                  </a:cubicBezTo>
                  <a:cubicBezTo>
                    <a:pt x="1338" y="791"/>
                    <a:pt x="1299" y="751"/>
                    <a:pt x="1250" y="751"/>
                  </a:cubicBezTo>
                  <a:cubicBezTo>
                    <a:pt x="1165" y="751"/>
                    <a:pt x="1086" y="775"/>
                    <a:pt x="1021" y="816"/>
                  </a:cubicBezTo>
                  <a:cubicBezTo>
                    <a:pt x="1021" y="704"/>
                    <a:pt x="1021" y="704"/>
                    <a:pt x="1021" y="704"/>
                  </a:cubicBezTo>
                  <a:cubicBezTo>
                    <a:pt x="1021" y="656"/>
                    <a:pt x="981" y="616"/>
                    <a:pt x="933" y="616"/>
                  </a:cubicBezTo>
                  <a:cubicBezTo>
                    <a:pt x="884" y="616"/>
                    <a:pt x="845" y="656"/>
                    <a:pt x="845" y="704"/>
                  </a:cubicBezTo>
                  <a:cubicBezTo>
                    <a:pt x="845" y="1192"/>
                    <a:pt x="845" y="1192"/>
                    <a:pt x="845" y="1192"/>
                  </a:cubicBezTo>
                  <a:cubicBezTo>
                    <a:pt x="815" y="1173"/>
                    <a:pt x="783" y="1158"/>
                    <a:pt x="748" y="1147"/>
                  </a:cubicBezTo>
                  <a:cubicBezTo>
                    <a:pt x="702" y="1133"/>
                    <a:pt x="652" y="1158"/>
                    <a:pt x="638" y="1205"/>
                  </a:cubicBezTo>
                  <a:cubicBezTo>
                    <a:pt x="623" y="1251"/>
                    <a:pt x="649" y="1300"/>
                    <a:pt x="695" y="1315"/>
                  </a:cubicBezTo>
                  <a:cubicBezTo>
                    <a:pt x="785" y="1343"/>
                    <a:pt x="845" y="1416"/>
                    <a:pt x="845" y="1497"/>
                  </a:cubicBezTo>
                  <a:cubicBezTo>
                    <a:pt x="845" y="1685"/>
                    <a:pt x="845" y="1685"/>
                    <a:pt x="845" y="1685"/>
                  </a:cubicBezTo>
                  <a:cubicBezTo>
                    <a:pt x="845" y="1792"/>
                    <a:pt x="742" y="1879"/>
                    <a:pt x="616" y="1879"/>
                  </a:cubicBezTo>
                  <a:cubicBezTo>
                    <a:pt x="490" y="1879"/>
                    <a:pt x="387" y="1792"/>
                    <a:pt x="387" y="1685"/>
                  </a:cubicBezTo>
                  <a:cubicBezTo>
                    <a:pt x="387" y="1639"/>
                    <a:pt x="406" y="1594"/>
                    <a:pt x="441" y="1559"/>
                  </a:cubicBezTo>
                  <a:cubicBezTo>
                    <a:pt x="476" y="1525"/>
                    <a:pt x="476" y="1469"/>
                    <a:pt x="442" y="1435"/>
                  </a:cubicBezTo>
                  <a:cubicBezTo>
                    <a:pt x="408" y="1400"/>
                    <a:pt x="352" y="1400"/>
                    <a:pt x="318" y="1434"/>
                  </a:cubicBezTo>
                  <a:cubicBezTo>
                    <a:pt x="296" y="1455"/>
                    <a:pt x="278" y="1478"/>
                    <a:pt x="263" y="1503"/>
                  </a:cubicBezTo>
                  <a:cubicBezTo>
                    <a:pt x="208" y="1450"/>
                    <a:pt x="175" y="1381"/>
                    <a:pt x="175" y="1309"/>
                  </a:cubicBezTo>
                  <a:cubicBezTo>
                    <a:pt x="175" y="1179"/>
                    <a:pt x="278" y="1064"/>
                    <a:pt x="424" y="1031"/>
                  </a:cubicBezTo>
                  <a:cubicBezTo>
                    <a:pt x="471" y="1020"/>
                    <a:pt x="501" y="973"/>
                    <a:pt x="490" y="925"/>
                  </a:cubicBezTo>
                  <a:cubicBezTo>
                    <a:pt x="479" y="878"/>
                    <a:pt x="432" y="848"/>
                    <a:pt x="385" y="859"/>
                  </a:cubicBezTo>
                  <a:cubicBezTo>
                    <a:pt x="326" y="873"/>
                    <a:pt x="271" y="895"/>
                    <a:pt x="223" y="925"/>
                  </a:cubicBezTo>
                  <a:cubicBezTo>
                    <a:pt x="192" y="886"/>
                    <a:pt x="175" y="840"/>
                    <a:pt x="175" y="792"/>
                  </a:cubicBezTo>
                  <a:cubicBezTo>
                    <a:pt x="175" y="660"/>
                    <a:pt x="301" y="552"/>
                    <a:pt x="455" y="551"/>
                  </a:cubicBezTo>
                  <a:cubicBezTo>
                    <a:pt x="456" y="551"/>
                    <a:pt x="457" y="551"/>
                    <a:pt x="458" y="551"/>
                  </a:cubicBezTo>
                  <a:cubicBezTo>
                    <a:pt x="478" y="551"/>
                    <a:pt x="498" y="545"/>
                    <a:pt x="514" y="531"/>
                  </a:cubicBezTo>
                  <a:cubicBezTo>
                    <a:pt x="548" y="502"/>
                    <a:pt x="555" y="454"/>
                    <a:pt x="532" y="417"/>
                  </a:cubicBezTo>
                  <a:cubicBezTo>
                    <a:pt x="531" y="416"/>
                    <a:pt x="531" y="415"/>
                    <a:pt x="530" y="414"/>
                  </a:cubicBezTo>
                  <a:cubicBezTo>
                    <a:pt x="530" y="414"/>
                    <a:pt x="529" y="413"/>
                    <a:pt x="529" y="413"/>
                  </a:cubicBezTo>
                  <a:cubicBezTo>
                    <a:pt x="528" y="411"/>
                    <a:pt x="526" y="409"/>
                    <a:pt x="525" y="407"/>
                  </a:cubicBezTo>
                  <a:cubicBezTo>
                    <a:pt x="525" y="407"/>
                    <a:pt x="525" y="407"/>
                    <a:pt x="525" y="407"/>
                  </a:cubicBezTo>
                  <a:cubicBezTo>
                    <a:pt x="510" y="389"/>
                    <a:pt x="492" y="361"/>
                    <a:pt x="492" y="322"/>
                  </a:cubicBezTo>
                  <a:cubicBezTo>
                    <a:pt x="492" y="241"/>
                    <a:pt x="572" y="175"/>
                    <a:pt x="669" y="175"/>
                  </a:cubicBezTo>
                  <a:cubicBezTo>
                    <a:pt x="766" y="175"/>
                    <a:pt x="845" y="241"/>
                    <a:pt x="845" y="322"/>
                  </a:cubicBezTo>
                  <a:cubicBezTo>
                    <a:pt x="845" y="371"/>
                    <a:pt x="884" y="410"/>
                    <a:pt x="933" y="410"/>
                  </a:cubicBezTo>
                  <a:cubicBezTo>
                    <a:pt x="982" y="410"/>
                    <a:pt x="1021" y="371"/>
                    <a:pt x="1021" y="322"/>
                  </a:cubicBezTo>
                  <a:cubicBezTo>
                    <a:pt x="1021" y="241"/>
                    <a:pt x="1100" y="175"/>
                    <a:pt x="1197" y="175"/>
                  </a:cubicBezTo>
                  <a:cubicBezTo>
                    <a:pt x="1294" y="175"/>
                    <a:pt x="1373" y="241"/>
                    <a:pt x="1373" y="322"/>
                  </a:cubicBezTo>
                  <a:cubicBezTo>
                    <a:pt x="1373" y="344"/>
                    <a:pt x="1368" y="363"/>
                    <a:pt x="1360" y="378"/>
                  </a:cubicBezTo>
                  <a:cubicBezTo>
                    <a:pt x="1310" y="382"/>
                    <a:pt x="1262" y="395"/>
                    <a:pt x="1216" y="414"/>
                  </a:cubicBezTo>
                  <a:cubicBezTo>
                    <a:pt x="1171" y="433"/>
                    <a:pt x="1150" y="484"/>
                    <a:pt x="1169" y="529"/>
                  </a:cubicBezTo>
                  <a:cubicBezTo>
                    <a:pt x="1188" y="574"/>
                    <a:pt x="1240" y="595"/>
                    <a:pt x="1284" y="576"/>
                  </a:cubicBezTo>
                  <a:cubicBezTo>
                    <a:pt x="1322" y="560"/>
                    <a:pt x="1363" y="552"/>
                    <a:pt x="1406" y="551"/>
                  </a:cubicBezTo>
                  <a:cubicBezTo>
                    <a:pt x="1407" y="551"/>
                    <a:pt x="1408" y="551"/>
                    <a:pt x="1408" y="551"/>
                  </a:cubicBezTo>
                  <a:cubicBezTo>
                    <a:pt x="1409" y="551"/>
                    <a:pt x="1410" y="551"/>
                    <a:pt x="1411" y="551"/>
                  </a:cubicBezTo>
                  <a:cubicBezTo>
                    <a:pt x="1565" y="552"/>
                    <a:pt x="1691" y="660"/>
                    <a:pt x="1691" y="792"/>
                  </a:cubicBezTo>
                  <a:cubicBezTo>
                    <a:pt x="1691" y="875"/>
                    <a:pt x="1640" y="952"/>
                    <a:pt x="1555" y="996"/>
                  </a:cubicBezTo>
                  <a:cubicBezTo>
                    <a:pt x="1526" y="1011"/>
                    <a:pt x="1508" y="1041"/>
                    <a:pt x="1508" y="1074"/>
                  </a:cubicBezTo>
                  <a:cubicBezTo>
                    <a:pt x="1508" y="1107"/>
                    <a:pt x="1526" y="1136"/>
                    <a:pt x="1555" y="115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5950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fortaa" charset="0"/>
                <a:ea typeface="Comfortaa" charset="0"/>
                <a:cs typeface="Comfortaa" charset="0"/>
              </a:rPr>
              <a:t>Exploratory Data Analysis</a:t>
            </a:r>
            <a:endParaRPr lang="en-US" dirty="0">
              <a:latin typeface="Comfortaa" charset="0"/>
              <a:ea typeface="Comfortaa" charset="0"/>
              <a:cs typeface="Comforta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86" y="2788257"/>
            <a:ext cx="6531428" cy="348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1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lide.url=https://public.tableau.com/shared/T598ZNZTD?:display_count=yes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fortaa" charset="0"/>
                <a:ea typeface="Comfortaa" charset="0"/>
                <a:cs typeface="Comfortaa" charset="0"/>
              </a:rPr>
              <a:t>Exploratory Data Analysis</a:t>
            </a:r>
            <a:endParaRPr lang="en-US" dirty="0">
              <a:latin typeface="Comfortaa" charset="0"/>
              <a:ea typeface="Comfortaa" charset="0"/>
              <a:cs typeface="Comforta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21" y="2547639"/>
            <a:ext cx="6692775" cy="5061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4" y="3175064"/>
            <a:ext cx="7488195" cy="4981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21" y="3771666"/>
            <a:ext cx="6692775" cy="4981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67" y="4409723"/>
            <a:ext cx="6740982" cy="4579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21" y="4975195"/>
            <a:ext cx="6724913" cy="457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79" y="5565025"/>
            <a:ext cx="6572257" cy="4820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3" y="6086479"/>
            <a:ext cx="6669183" cy="466211"/>
          </a:xfrm>
          <a:prstGeom prst="rect">
            <a:avLst/>
          </a:prstGeom>
        </p:spPr>
      </p:pic>
      <p:sp>
        <p:nvSpPr>
          <p:cNvPr id="12" name="Title 4"/>
          <p:cNvSpPr txBox="1">
            <a:spLocks/>
          </p:cNvSpPr>
          <p:nvPr/>
        </p:nvSpPr>
        <p:spPr bwMode="gray">
          <a:xfrm>
            <a:off x="7602499" y="2564202"/>
            <a:ext cx="4514850" cy="42937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mfortaa" charset="0"/>
                <a:ea typeface="Comfortaa" charset="0"/>
                <a:cs typeface="Comfortaa" charset="0"/>
              </a:rPr>
              <a:t>Additional DMA:</a:t>
            </a: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Comfortaa" charset="0"/>
              <a:ea typeface="Comfortaa" charset="0"/>
              <a:cs typeface="Comfortaa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mfortaa" charset="0"/>
                <a:ea typeface="Comfortaa" charset="0"/>
                <a:cs typeface="Comfortaa" charset="0"/>
              </a:rPr>
              <a:t>Raleigh-Durham</a:t>
            </a:r>
          </a:p>
          <a:p>
            <a:pPr marL="914400" lvl="1" indent="-457200">
              <a:buAutoNum type="arabicPeriod"/>
            </a:pPr>
            <a:endParaRPr lang="en-US" sz="600" dirty="0" smtClean="0">
              <a:solidFill>
                <a:schemeClr val="tx1">
                  <a:lumMod val="75000"/>
                  <a:lumOff val="25000"/>
                </a:schemeClr>
              </a:solidFill>
              <a:latin typeface="Comfortaa" charset="0"/>
              <a:ea typeface="Comfortaa" charset="0"/>
              <a:cs typeface="Comfortaa" charset="0"/>
            </a:endParaRPr>
          </a:p>
          <a:p>
            <a:pPr marL="457200" indent="-457200">
              <a:buFontTx/>
              <a:buAutoNum type="arabicPeriod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mfortaa" charset="0"/>
                <a:ea typeface="Comfortaa" charset="0"/>
                <a:cs typeface="Comfortaa" charset="0"/>
              </a:rPr>
              <a:t>Charlotte </a:t>
            </a:r>
          </a:p>
          <a:p>
            <a:pPr marL="914400" lvl="1" indent="-457200">
              <a:buFontTx/>
              <a:buAutoNum type="arabicPeriod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mfortaa" charset="0"/>
                <a:ea typeface="Comfortaa" charset="0"/>
                <a:cs typeface="Comfortaa" charset="0"/>
              </a:rPr>
              <a:t>5.6 unemployment</a:t>
            </a:r>
          </a:p>
          <a:p>
            <a:pPr marL="914400" lvl="1" indent="-457200">
              <a:buAutoNum type="arabicPeriod"/>
            </a:pPr>
            <a:endParaRPr lang="en-US" sz="600" dirty="0">
              <a:solidFill>
                <a:schemeClr val="tx1">
                  <a:lumMod val="75000"/>
                  <a:lumOff val="25000"/>
                </a:schemeClr>
              </a:solidFill>
              <a:latin typeface="Comfortaa" charset="0"/>
              <a:ea typeface="Comfortaa" charset="0"/>
              <a:cs typeface="Comforta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16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3.googleusercontent.com/aKynXUw-Kd3I4UdZDAi05BJJ9WFWqKjYB-dNMDSNovExhWaKnH175a9b_gjDvM1kqsuUFa78SH9ymKROgIw5lT1OYAI1PnSWJ1V5hzi9h8rtq8zJdblPKK5XQCsgvK84laGnaEjmK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6.googleusercontent.com/ahR62f8Qw_ZkMnCr85cPAmAYmqr9imnaO6vHwtL4jULwc5lovv33RfEF-grOG5829CxNZcweQq51-vJ1bRa9kpMEfp_td3_jDxRE4l79CNsGwar_twPaJzQmSg89-iC3xSffIU8gyg"/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44102" y="5632737"/>
            <a:ext cx="58804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smtClean="0">
                <a:solidFill>
                  <a:srgbClr val="F3F3F3"/>
                </a:solidFill>
                <a:latin typeface="Comfortaa" charset="0"/>
              </a:rPr>
              <a:t>Modelling</a:t>
            </a:r>
            <a:endParaRPr lang="en-US" sz="2800" b="0" dirty="0" smtClean="0">
              <a:effectLst/>
            </a:endParaRPr>
          </a:p>
        </p:txBody>
      </p:sp>
      <p:grpSp>
        <p:nvGrpSpPr>
          <p:cNvPr id="23" name="Google Shape;1444;p40"/>
          <p:cNvGrpSpPr/>
          <p:nvPr/>
        </p:nvGrpSpPr>
        <p:grpSpPr>
          <a:xfrm>
            <a:off x="379057" y="5773015"/>
            <a:ext cx="787678" cy="755594"/>
            <a:chOff x="5233525" y="4954450"/>
            <a:chExt cx="538275" cy="516350"/>
          </a:xfrm>
        </p:grpSpPr>
        <p:sp>
          <p:nvSpPr>
            <p:cNvPr id="24" name="Google Shape;1445;p4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46;p4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47;p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48;p4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49;p4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50;p4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51;p4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52;p4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53;p4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54;p4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55;p4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6230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889772A-4F88-4C59-A1EF-48FC577711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333"/>
          <a:stretch/>
        </p:blipFill>
        <p:spPr>
          <a:xfrm>
            <a:off x="57674" y="1327150"/>
            <a:ext cx="2194560" cy="54336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EA6F0E0-5972-40EA-B1C7-E2BFA7CCE3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77" r="78333"/>
          <a:stretch/>
        </p:blipFill>
        <p:spPr>
          <a:xfrm>
            <a:off x="2264933" y="4699001"/>
            <a:ext cx="3301413" cy="2061796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xmlns="" id="{5B0A2F8D-EACB-497B-8519-CCB9A907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Linear Regression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xmlns="" id="{2A8B1612-B014-496F-8FB6-620D3F87D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7320" y="2425700"/>
            <a:ext cx="5826760" cy="3751262"/>
          </a:xfrm>
        </p:spPr>
        <p:txBody>
          <a:bodyPr/>
          <a:lstStyle/>
          <a:p>
            <a:r>
              <a:rPr lang="en-US" dirty="0"/>
              <a:t>OLS model Fails to Explain Walmart Sales Variation </a:t>
            </a:r>
          </a:p>
          <a:p>
            <a:r>
              <a:rPr lang="en-US" dirty="0"/>
              <a:t>Walmart Sales data contradicts the model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975029F-5C35-4572-8EE3-A57D78D7F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872" y="3564826"/>
            <a:ext cx="5259015" cy="319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4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2924" y="110642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Clustering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DMAs by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Spending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603500"/>
            <a:ext cx="8824913" cy="3416300"/>
          </a:xfrm>
        </p:spPr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2F04EC4-20E8-42A3-B6F3-0DBDA5DE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5" y="2433673"/>
            <a:ext cx="5521960" cy="442432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5207FBE-A800-4C33-976D-84A1185F3D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2" t="24762" r="9994" b="709"/>
          <a:stretch/>
        </p:blipFill>
        <p:spPr>
          <a:xfrm>
            <a:off x="-16664" y="969220"/>
            <a:ext cx="6560339" cy="5050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56D6F7E-FC44-4670-9E9A-71F9CB80212E}"/>
              </a:ext>
            </a:extLst>
          </p:cNvPr>
          <p:cNvSpPr txBox="1"/>
          <p:nvPr/>
        </p:nvSpPr>
        <p:spPr>
          <a:xfrm>
            <a:off x="6543675" y="1438275"/>
            <a:ext cx="57262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K-Means Clustering for DMAs </a:t>
            </a:r>
            <a:r>
              <a:rPr lang="en-US" dirty="0" smtClean="0"/>
              <a:t>by the </a:t>
            </a:r>
            <a:r>
              <a:rPr lang="en-US" dirty="0"/>
              <a:t>using </a:t>
            </a:r>
          </a:p>
          <a:p>
            <a:r>
              <a:rPr lang="en-US" dirty="0"/>
              <a:t>      Consumer Expenditure Survey for 2009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Expenditure variables are a fraction of income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083DDB9-EBB6-43A1-833C-4D6E74AEF87B}"/>
              </a:ext>
            </a:extLst>
          </p:cNvPr>
          <p:cNvSpPr txBox="1"/>
          <p:nvPr/>
        </p:nvSpPr>
        <p:spPr>
          <a:xfrm>
            <a:off x="164147" y="6157142"/>
            <a:ext cx="624199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Source : https://maps.googleapis.com/maps/api/staticmap?center=37.721667,-97.757778&amp;zoom=4&amp;size=640x640&amp;scale=2&amp;maptype=terrain&amp;language=en-EN&amp;key=xxx-7LY5-cbjHsc</a:t>
            </a:r>
          </a:p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FA20852F-0F6A-482C-BD5A-82489F4BBB81}"/>
              </a:ext>
            </a:extLst>
          </p:cNvPr>
          <p:cNvSpPr/>
          <p:nvPr/>
        </p:nvSpPr>
        <p:spPr>
          <a:xfrm>
            <a:off x="8166585" y="2734770"/>
            <a:ext cx="172720" cy="147321"/>
          </a:xfrm>
          <a:prstGeom prst="ellipse">
            <a:avLst/>
          </a:prstGeom>
          <a:solidFill>
            <a:srgbClr val="748073"/>
          </a:solidFill>
          <a:ln>
            <a:solidFill>
              <a:srgbClr val="5A61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61F00334-CB10-4E95-BAC4-507C7F6BECB1}"/>
              </a:ext>
            </a:extLst>
          </p:cNvPr>
          <p:cNvSpPr/>
          <p:nvPr/>
        </p:nvSpPr>
        <p:spPr>
          <a:xfrm>
            <a:off x="8166585" y="4577957"/>
            <a:ext cx="172720" cy="147321"/>
          </a:xfrm>
          <a:prstGeom prst="ellipse">
            <a:avLst/>
          </a:prstGeom>
          <a:solidFill>
            <a:srgbClr val="EB8580"/>
          </a:solidFill>
          <a:ln>
            <a:solidFill>
              <a:srgbClr val="ED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03501F15-19E4-4B5E-B0A6-B357B2C484E5}"/>
              </a:ext>
            </a:extLst>
          </p:cNvPr>
          <p:cNvSpPr/>
          <p:nvPr/>
        </p:nvSpPr>
        <p:spPr>
          <a:xfrm>
            <a:off x="8166585" y="4840928"/>
            <a:ext cx="172720" cy="147321"/>
          </a:xfrm>
          <a:prstGeom prst="ellipse">
            <a:avLst/>
          </a:prstGeom>
          <a:solidFill>
            <a:srgbClr val="75D870"/>
          </a:solidFill>
          <a:ln>
            <a:solidFill>
              <a:srgbClr val="92D4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2DA0750A-9941-473D-87BD-5F1C3A632815}"/>
              </a:ext>
            </a:extLst>
          </p:cNvPr>
          <p:cNvSpPr/>
          <p:nvPr/>
        </p:nvSpPr>
        <p:spPr>
          <a:xfrm>
            <a:off x="8166585" y="5733278"/>
            <a:ext cx="172720" cy="147321"/>
          </a:xfrm>
          <a:prstGeom prst="ellipse">
            <a:avLst/>
          </a:prstGeom>
          <a:solidFill>
            <a:srgbClr val="0070C0">
              <a:alpha val="79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376745" y="2734769"/>
            <a:ext cx="3268717" cy="1752995"/>
          </a:xfrm>
          <a:prstGeom prst="rect">
            <a:avLst/>
          </a:prstGeom>
          <a:solidFill>
            <a:schemeClr val="bg2">
              <a:lumMod val="90000"/>
              <a:alpha val="17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69896" y="4577958"/>
            <a:ext cx="3268717" cy="147320"/>
          </a:xfrm>
          <a:prstGeom prst="rect">
            <a:avLst/>
          </a:prstGeom>
          <a:solidFill>
            <a:schemeClr val="accent2">
              <a:lumMod val="40000"/>
              <a:lumOff val="60000"/>
              <a:alpha val="17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376745" y="4754880"/>
            <a:ext cx="3268717" cy="905833"/>
          </a:xfrm>
          <a:prstGeom prst="rect">
            <a:avLst/>
          </a:prstGeom>
          <a:solidFill>
            <a:srgbClr val="92D050">
              <a:alpha val="17000"/>
            </a:srgb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369896" y="5750906"/>
            <a:ext cx="3268717" cy="1092417"/>
          </a:xfrm>
          <a:prstGeom prst="rect">
            <a:avLst/>
          </a:prstGeom>
          <a:solidFill>
            <a:srgbClr val="0070C0">
              <a:alpha val="17000"/>
            </a:srgb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5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3.googleusercontent.com/aKynXUw-Kd3I4UdZDAi05BJJ9WFWqKjYB-dNMDSNovExhWaKnH175a9b_gjDvM1kqsuUFa78SH9ymKROgIw5lT1OYAI1PnSWJ1V5hzi9h8rtq8zJdblPKK5XQCsgvK84laGnaEjmK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6.googleusercontent.com/ahR62f8Qw_ZkMnCr85cPAmAYmqr9imnaO6vHwtL4jULwc5lovv33RfEF-grOG5829CxNZcweQq51-vJ1bRa9kpMEfp_td3_jDxRE4l79CNsGwar_twPaJzQmSg89-iC3xSffIU8gyg"/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74701" y="5664368"/>
            <a:ext cx="48196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solidFill>
                  <a:srgbClr val="F3F3F3"/>
                </a:solidFill>
                <a:latin typeface="Comfortaa" charset="0"/>
              </a:rPr>
              <a:t>Conclusion</a:t>
            </a:r>
            <a:endParaRPr lang="en-US" sz="2800" b="0" dirty="0" smtClean="0">
              <a:effectLst/>
            </a:endParaRPr>
          </a:p>
        </p:txBody>
      </p:sp>
      <p:grpSp>
        <p:nvGrpSpPr>
          <p:cNvPr id="23" name="Google Shape;1400;p40"/>
          <p:cNvGrpSpPr/>
          <p:nvPr/>
        </p:nvGrpSpPr>
        <p:grpSpPr>
          <a:xfrm>
            <a:off x="431289" y="5729153"/>
            <a:ext cx="540265" cy="781480"/>
            <a:chOff x="6718590" y="2316602"/>
            <a:chExt cx="256951" cy="407021"/>
          </a:xfrm>
        </p:grpSpPr>
        <p:sp>
          <p:nvSpPr>
            <p:cNvPr id="24" name="Google Shape;1401;p40"/>
            <p:cNvSpPr/>
            <p:nvPr/>
          </p:nvSpPr>
          <p:spPr>
            <a:xfrm>
              <a:off x="6795914" y="2671270"/>
              <a:ext cx="102300" cy="2253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28321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02;p40"/>
            <p:cNvSpPr/>
            <p:nvPr/>
          </p:nvSpPr>
          <p:spPr>
            <a:xfrm>
              <a:off x="6795914" y="2648165"/>
              <a:ext cx="102300" cy="2253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28321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03;p40"/>
            <p:cNvSpPr/>
            <p:nvPr/>
          </p:nvSpPr>
          <p:spPr>
            <a:xfrm>
              <a:off x="6795914" y="2693774"/>
              <a:ext cx="102300" cy="29849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28321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04;p40"/>
            <p:cNvSpPr/>
            <p:nvPr/>
          </p:nvSpPr>
          <p:spPr>
            <a:xfrm>
              <a:off x="6784939" y="2457131"/>
              <a:ext cx="35350" cy="16673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28321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05;p40"/>
            <p:cNvSpPr/>
            <p:nvPr/>
          </p:nvSpPr>
          <p:spPr>
            <a:xfrm>
              <a:off x="6718590" y="2316602"/>
              <a:ext cx="256951" cy="307257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28321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06;p40"/>
            <p:cNvSpPr/>
            <p:nvPr/>
          </p:nvSpPr>
          <p:spPr>
            <a:xfrm>
              <a:off x="6873836" y="2457130"/>
              <a:ext cx="35350" cy="16673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28321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07;p40"/>
            <p:cNvSpPr/>
            <p:nvPr/>
          </p:nvSpPr>
          <p:spPr>
            <a:xfrm>
              <a:off x="6801986" y="2451061"/>
              <a:ext cx="90150" cy="19483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28321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08;p4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28321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4063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21" y="483133"/>
            <a:ext cx="4351025" cy="1176335"/>
          </a:xfrm>
        </p:spPr>
        <p:txBody>
          <a:bodyPr/>
          <a:lstStyle/>
          <a:p>
            <a:r>
              <a:rPr lang="en-US" dirty="0" smtClean="0">
                <a:latin typeface="Comfortaa" charset="0"/>
                <a:ea typeface="Comfortaa" charset="0"/>
                <a:cs typeface="Comfortaa" charset="0"/>
              </a:rPr>
              <a:t>Conclusion</a:t>
            </a:r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xmlns="" id="{1CF5A761-F671-4D2B-BC9E-1C46DCD2F3C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9" r="21041"/>
          <a:stretch/>
        </p:blipFill>
        <p:spPr>
          <a:xfrm>
            <a:off x="6629570" y="1253067"/>
            <a:ext cx="5562430" cy="5604933"/>
          </a:xfrm>
          <a:ln>
            <a:noFill/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xmlns="" id="{D3E2DC9A-F5FD-4B51-B38B-EB7F45DFC196}"/>
              </a:ext>
            </a:extLst>
          </p:cNvPr>
          <p:cNvSpPr/>
          <p:nvPr/>
        </p:nvSpPr>
        <p:spPr>
          <a:xfrm>
            <a:off x="7567662" y="4096728"/>
            <a:ext cx="404774" cy="38158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B196A299-4B82-4CD5-A8B9-744C551DE832}"/>
              </a:ext>
            </a:extLst>
          </p:cNvPr>
          <p:cNvSpPr/>
          <p:nvPr/>
        </p:nvSpPr>
        <p:spPr>
          <a:xfrm>
            <a:off x="7365275" y="2484106"/>
            <a:ext cx="404774" cy="38158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AA04B81B-F6F1-4F9B-89A4-12B50FA1F9EB}"/>
              </a:ext>
            </a:extLst>
          </p:cNvPr>
          <p:cNvSpPr/>
          <p:nvPr/>
        </p:nvSpPr>
        <p:spPr>
          <a:xfrm>
            <a:off x="7162888" y="3594342"/>
            <a:ext cx="404774" cy="38158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2AD07D0C-B3E3-4EA5-9FD0-C655A28C2C24}"/>
              </a:ext>
            </a:extLst>
          </p:cNvPr>
          <p:cNvSpPr/>
          <p:nvPr/>
        </p:nvSpPr>
        <p:spPr>
          <a:xfrm>
            <a:off x="9606466" y="4575657"/>
            <a:ext cx="404774" cy="38158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FEE96372-FBC0-4098-90EC-89B9046B432E}"/>
              </a:ext>
            </a:extLst>
          </p:cNvPr>
          <p:cNvSpPr/>
          <p:nvPr/>
        </p:nvSpPr>
        <p:spPr>
          <a:xfrm>
            <a:off x="9518835" y="4194073"/>
            <a:ext cx="404774" cy="38158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B39893A3-4151-416C-889E-B41AF1911669}"/>
              </a:ext>
            </a:extLst>
          </p:cNvPr>
          <p:cNvSpPr/>
          <p:nvPr/>
        </p:nvSpPr>
        <p:spPr>
          <a:xfrm>
            <a:off x="9759811" y="2674898"/>
            <a:ext cx="404774" cy="38158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8D12F3DF-B63A-42C1-845B-E6D8C737515C}"/>
              </a:ext>
            </a:extLst>
          </p:cNvPr>
          <p:cNvSpPr/>
          <p:nvPr/>
        </p:nvSpPr>
        <p:spPr>
          <a:xfrm>
            <a:off x="10331806" y="3212758"/>
            <a:ext cx="404774" cy="38158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41AC13A5-73E7-41D8-BC0D-CEBB3E86EE5A}"/>
              </a:ext>
            </a:extLst>
          </p:cNvPr>
          <p:cNvSpPr/>
          <p:nvPr/>
        </p:nvSpPr>
        <p:spPr>
          <a:xfrm>
            <a:off x="11792193" y="3145216"/>
            <a:ext cx="344059" cy="38158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4813F28A-1936-4247-8791-D21E50799FD6}"/>
              </a:ext>
            </a:extLst>
          </p:cNvPr>
          <p:cNvSpPr/>
          <p:nvPr/>
        </p:nvSpPr>
        <p:spPr>
          <a:xfrm>
            <a:off x="11065234" y="3975926"/>
            <a:ext cx="404774" cy="38158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6C543DDF-1B71-477A-BED6-92B3F917D7F2}"/>
              </a:ext>
            </a:extLst>
          </p:cNvPr>
          <p:cNvSpPr/>
          <p:nvPr/>
        </p:nvSpPr>
        <p:spPr>
          <a:xfrm>
            <a:off x="11189251" y="3975926"/>
            <a:ext cx="404774" cy="38158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xmlns="" id="{39DD4FEB-4E7C-443E-80DD-284A34C02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260249"/>
              </p:ext>
            </p:extLst>
          </p:nvPr>
        </p:nvGraphicFramePr>
        <p:xfrm>
          <a:off x="958066" y="1415311"/>
          <a:ext cx="3192340" cy="4739645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192340">
                  <a:extLst>
                    <a:ext uri="{9D8B030D-6E8A-4147-A177-3AD203B41FA5}">
                      <a16:colId xmlns:a16="http://schemas.microsoft.com/office/drawing/2014/main" xmlns="" val="4241910874"/>
                    </a:ext>
                  </a:extLst>
                </a:gridCol>
              </a:tblGrid>
              <a:tr h="663859">
                <a:tc>
                  <a:txBody>
                    <a:bodyPr/>
                    <a:lstStyle/>
                    <a:p>
                      <a:r>
                        <a:rPr lang="en-US" dirty="0"/>
                        <a:t>Top 10 Locations to Launch a Retail Business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25136109"/>
                  </a:ext>
                </a:extLst>
              </a:tr>
              <a:tr h="345349">
                <a:tc>
                  <a:txBody>
                    <a:bodyPr/>
                    <a:lstStyle/>
                    <a:p>
                      <a:r>
                        <a:rPr lang="en-US" dirty="0"/>
                        <a:t>Houston, TX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60033020"/>
                  </a:ext>
                </a:extLst>
              </a:tr>
              <a:tr h="410686">
                <a:tc>
                  <a:txBody>
                    <a:bodyPr/>
                    <a:lstStyle/>
                    <a:p>
                      <a:r>
                        <a:rPr lang="en-US" dirty="0"/>
                        <a:t>Dallas – Fort Worth, TX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93969305"/>
                  </a:ext>
                </a:extLst>
              </a:tr>
              <a:tr h="4647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Minneapolis-St Paul, MN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8478273"/>
                  </a:ext>
                </a:extLst>
              </a:tr>
              <a:tr h="345349">
                <a:tc>
                  <a:txBody>
                    <a:bodyPr/>
                    <a:lstStyle/>
                    <a:p>
                      <a:r>
                        <a:rPr lang="en-US" dirty="0"/>
                        <a:t>Chicago, IL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048664"/>
                  </a:ext>
                </a:extLst>
              </a:tr>
              <a:tr h="345349">
                <a:tc>
                  <a:txBody>
                    <a:bodyPr/>
                    <a:lstStyle/>
                    <a:p>
                      <a:r>
                        <a:rPr lang="en-US" dirty="0"/>
                        <a:t>Seattle, WA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08023757"/>
                  </a:ext>
                </a:extLst>
              </a:tr>
              <a:tr h="345349">
                <a:tc>
                  <a:txBody>
                    <a:bodyPr/>
                    <a:lstStyle/>
                    <a:p>
                      <a:r>
                        <a:rPr lang="en-US" dirty="0"/>
                        <a:t>Boston, MA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99583218"/>
                  </a:ext>
                </a:extLst>
              </a:tr>
              <a:tr h="345349">
                <a:tc>
                  <a:txBody>
                    <a:bodyPr/>
                    <a:lstStyle/>
                    <a:p>
                      <a:r>
                        <a:rPr lang="en-US" dirty="0"/>
                        <a:t>Charlotte, NC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41352250"/>
                  </a:ext>
                </a:extLst>
              </a:tr>
              <a:tr h="345349">
                <a:tc>
                  <a:txBody>
                    <a:bodyPr/>
                    <a:lstStyle/>
                    <a:p>
                      <a:r>
                        <a:rPr lang="en-US" dirty="0"/>
                        <a:t>Raleigh – Durham, NC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51244098"/>
                  </a:ext>
                </a:extLst>
              </a:tr>
              <a:tr h="345349">
                <a:tc>
                  <a:txBody>
                    <a:bodyPr/>
                    <a:lstStyle/>
                    <a:p>
                      <a:r>
                        <a:rPr lang="en-US" dirty="0"/>
                        <a:t>Los Angeles, CA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92462997"/>
                  </a:ext>
                </a:extLst>
              </a:tr>
              <a:tr h="604361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San Francisco-Oakland-San Jose, CA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29153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354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xmlns="" id="{4D19976E-DF6E-479E-9632-5F90F25C42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A943494-1999-4C3D-BC5E-51B2449AFDBB}"/>
              </a:ext>
            </a:extLst>
          </p:cNvPr>
          <p:cNvSpPr/>
          <p:nvPr/>
        </p:nvSpPr>
        <p:spPr>
          <a:xfrm>
            <a:off x="1589" y="0"/>
            <a:ext cx="12188825" cy="6858000"/>
          </a:xfrm>
          <a:prstGeom prst="rect">
            <a:avLst/>
          </a:prstGeom>
          <a:gradFill flip="none" rotWithShape="1">
            <a:gsLst>
              <a:gs pos="39000">
                <a:srgbClr val="662B92">
                  <a:alpha val="83000"/>
                  <a:lumMod val="97000"/>
                  <a:lumOff val="3000"/>
                </a:srgbClr>
              </a:gs>
              <a:gs pos="100000">
                <a:schemeClr val="accent3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/>
          <p:cNvSpPr/>
          <p:nvPr/>
        </p:nvSpPr>
        <p:spPr>
          <a:xfrm>
            <a:off x="961829" y="5802003"/>
            <a:ext cx="7213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omfortaa" charset="0"/>
                <a:ea typeface="Comfortaa" charset="0"/>
                <a:cs typeface="Comfortaa" charset="0"/>
              </a:rPr>
              <a:t>Thank you for your attention.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138" y="1672494"/>
            <a:ext cx="3381726" cy="29533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74" y="1321523"/>
            <a:ext cx="3804854" cy="365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6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A332B9"/>
            </a:gs>
            <a:gs pos="17000">
              <a:srgbClr val="662B9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74DC6A1-14F3-4EEB-84D2-2A7B51835BD8}"/>
              </a:ext>
            </a:extLst>
          </p:cNvPr>
          <p:cNvSpPr txBox="1"/>
          <p:nvPr/>
        </p:nvSpPr>
        <p:spPr>
          <a:xfrm>
            <a:off x="5063795" y="2362923"/>
            <a:ext cx="2736304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kern="0" dirty="0" smtClean="0">
                <a:solidFill>
                  <a:schemeClr val="bg1"/>
                </a:solidFill>
                <a:latin typeface="Comfortaa" charset="0"/>
                <a:ea typeface="Comfortaa" charset="0"/>
                <a:cs typeface="Comfortaa" charset="0"/>
              </a:rPr>
              <a:t>What are we trying to solve, what data are we using, what is our overall workflow?</a:t>
            </a:r>
            <a:endParaRPr lang="en-US" sz="1400" kern="0" dirty="0">
              <a:solidFill>
                <a:schemeClr val="bg1"/>
              </a:solidFill>
              <a:latin typeface="Comfortaa" charset="0"/>
              <a:ea typeface="Comfortaa" charset="0"/>
              <a:cs typeface="Comfortaa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ECDF5CA-139C-42B3-8309-09BD0F838981}"/>
              </a:ext>
            </a:extLst>
          </p:cNvPr>
          <p:cNvSpPr txBox="1"/>
          <p:nvPr/>
        </p:nvSpPr>
        <p:spPr>
          <a:xfrm>
            <a:off x="5063795" y="1831516"/>
            <a:ext cx="273630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kern="0" dirty="0" smtClean="0">
                <a:solidFill>
                  <a:schemeClr val="bg1"/>
                </a:solidFill>
                <a:latin typeface="Comfortaa" charset="0"/>
                <a:ea typeface="Comfortaa" charset="0"/>
                <a:cs typeface="Comfortaa" charset="0"/>
              </a:rPr>
              <a:t>Analytical Plan</a:t>
            </a:r>
            <a:endParaRPr lang="en-US" b="1" kern="0" dirty="0">
              <a:solidFill>
                <a:schemeClr val="bg1"/>
              </a:solidFill>
              <a:latin typeface="Comfortaa" charset="0"/>
              <a:ea typeface="Comfortaa" charset="0"/>
              <a:cs typeface="Comforta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B0B1848-3D33-4B69-AC9A-B5A90A1F809B}"/>
              </a:ext>
            </a:extLst>
          </p:cNvPr>
          <p:cNvSpPr txBox="1"/>
          <p:nvPr/>
        </p:nvSpPr>
        <p:spPr>
          <a:xfrm>
            <a:off x="8590766" y="2362923"/>
            <a:ext cx="273630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kern="0" dirty="0" smtClean="0">
                <a:solidFill>
                  <a:schemeClr val="bg1"/>
                </a:solidFill>
                <a:latin typeface="Comfortaa" charset="0"/>
                <a:ea typeface="Comfortaa" charset="0"/>
                <a:cs typeface="Comfortaa" charset="0"/>
              </a:rPr>
              <a:t>What kind of insights is our data telling us?  </a:t>
            </a:r>
            <a:endParaRPr lang="en-US" sz="1400" kern="0" dirty="0">
              <a:solidFill>
                <a:schemeClr val="bg1"/>
              </a:solidFill>
              <a:latin typeface="Comfortaa" charset="0"/>
              <a:ea typeface="Comfortaa" charset="0"/>
              <a:cs typeface="Comfortaa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022A3A2-056D-4B1F-82EB-588F2CF84B70}"/>
              </a:ext>
            </a:extLst>
          </p:cNvPr>
          <p:cNvSpPr txBox="1"/>
          <p:nvPr/>
        </p:nvSpPr>
        <p:spPr>
          <a:xfrm>
            <a:off x="8590766" y="1846499"/>
            <a:ext cx="273630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kern="0" dirty="0" smtClean="0">
                <a:solidFill>
                  <a:schemeClr val="bg1"/>
                </a:solidFill>
                <a:latin typeface="Comfortaa" charset="0"/>
                <a:ea typeface="Comfortaa" charset="0"/>
                <a:cs typeface="Comfortaa" charset="0"/>
              </a:rPr>
              <a:t>EDA</a:t>
            </a:r>
            <a:endParaRPr lang="en-US" b="1" kern="0" dirty="0">
              <a:solidFill>
                <a:schemeClr val="bg1"/>
              </a:solidFill>
              <a:latin typeface="Comfortaa" charset="0"/>
              <a:ea typeface="Comfortaa" charset="0"/>
              <a:cs typeface="Comforta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7BB71C6-2D10-4DAE-B060-F7BFCF2DAB17}"/>
              </a:ext>
            </a:extLst>
          </p:cNvPr>
          <p:cNvSpPr txBox="1"/>
          <p:nvPr/>
        </p:nvSpPr>
        <p:spPr>
          <a:xfrm>
            <a:off x="5063795" y="4870009"/>
            <a:ext cx="273630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kern="0" dirty="0" smtClean="0">
                <a:solidFill>
                  <a:schemeClr val="bg1"/>
                </a:solidFill>
                <a:latin typeface="Comfortaa" charset="0"/>
                <a:ea typeface="Comfortaa" charset="0"/>
                <a:cs typeface="Comfortaa" charset="0"/>
              </a:rPr>
              <a:t>What kind of predictions can be made?</a:t>
            </a:r>
            <a:endParaRPr lang="en-US" sz="1400" kern="0" dirty="0">
              <a:solidFill>
                <a:schemeClr val="bg1"/>
              </a:solidFill>
              <a:latin typeface="Comfortaa" charset="0"/>
              <a:ea typeface="Comfortaa" charset="0"/>
              <a:cs typeface="Comfortaa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68408B9-9F05-44CB-A6AD-587947672FEF}"/>
              </a:ext>
            </a:extLst>
          </p:cNvPr>
          <p:cNvSpPr txBox="1"/>
          <p:nvPr/>
        </p:nvSpPr>
        <p:spPr>
          <a:xfrm>
            <a:off x="5063795" y="4364360"/>
            <a:ext cx="273630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kern="0" dirty="0" smtClean="0">
                <a:solidFill>
                  <a:schemeClr val="bg1"/>
                </a:solidFill>
                <a:latin typeface="Comfortaa" charset="0"/>
                <a:ea typeface="Comfortaa" charset="0"/>
                <a:cs typeface="Comfortaa" charset="0"/>
              </a:rPr>
              <a:t>Modelling</a:t>
            </a:r>
            <a:endParaRPr lang="en-US" b="1" kern="0" dirty="0">
              <a:solidFill>
                <a:schemeClr val="bg1"/>
              </a:solidFill>
              <a:latin typeface="Comfortaa" charset="0"/>
              <a:ea typeface="Comfortaa" charset="0"/>
              <a:cs typeface="Comforta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024122-76B5-49BC-B2EC-C04BF1B95065}"/>
              </a:ext>
            </a:extLst>
          </p:cNvPr>
          <p:cNvSpPr txBox="1"/>
          <p:nvPr/>
        </p:nvSpPr>
        <p:spPr>
          <a:xfrm>
            <a:off x="8590766" y="4870009"/>
            <a:ext cx="273630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kern="0" dirty="0" smtClean="0">
                <a:solidFill>
                  <a:schemeClr val="bg1"/>
                </a:solidFill>
                <a:latin typeface="Comfortaa" charset="0"/>
                <a:ea typeface="Comfortaa" charset="0"/>
                <a:cs typeface="Comfortaa" charset="0"/>
              </a:rPr>
              <a:t>What is our findings and recommendation for the top 10 DMA locations?</a:t>
            </a:r>
            <a:endParaRPr lang="en-US" sz="1400" kern="0" dirty="0">
              <a:solidFill>
                <a:schemeClr val="bg1"/>
              </a:solidFill>
              <a:latin typeface="Comfortaa" charset="0"/>
              <a:ea typeface="Comfortaa" charset="0"/>
              <a:cs typeface="Comforta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6733AFA-4D51-4DA6-8CD4-93479C795A90}"/>
              </a:ext>
            </a:extLst>
          </p:cNvPr>
          <p:cNvSpPr txBox="1"/>
          <p:nvPr/>
        </p:nvSpPr>
        <p:spPr>
          <a:xfrm>
            <a:off x="8590766" y="4364360"/>
            <a:ext cx="273630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kern="0" dirty="0" smtClean="0">
                <a:solidFill>
                  <a:schemeClr val="bg1"/>
                </a:solidFill>
                <a:latin typeface="Comfortaa" charset="0"/>
                <a:ea typeface="Comfortaa" charset="0"/>
                <a:cs typeface="Comfortaa" charset="0"/>
              </a:rPr>
              <a:t>Conclusion</a:t>
            </a:r>
            <a:endParaRPr lang="en-US" b="1" kern="0" dirty="0">
              <a:solidFill>
                <a:schemeClr val="bg1"/>
              </a:solidFill>
              <a:latin typeface="Comfortaa" charset="0"/>
              <a:ea typeface="Comfortaa" charset="0"/>
              <a:cs typeface="Comfortaa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589" y="893295"/>
            <a:ext cx="31657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rgbClr val="F3F3F3"/>
                </a:solidFill>
                <a:latin typeface="Comfortaa" charset="0"/>
              </a:rPr>
              <a:t>AGENDA</a:t>
            </a:r>
            <a:endParaRPr lang="en-US" b="0" dirty="0" smtClean="0"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40" y="2501019"/>
            <a:ext cx="3371088" cy="2846832"/>
          </a:xfrm>
          <a:prstGeom prst="rect">
            <a:avLst/>
          </a:prstGeom>
        </p:spPr>
      </p:pic>
      <p:grpSp>
        <p:nvGrpSpPr>
          <p:cNvPr id="209" name="Google Shape;1192;p40"/>
          <p:cNvGrpSpPr/>
          <p:nvPr/>
        </p:nvGrpSpPr>
        <p:grpSpPr>
          <a:xfrm>
            <a:off x="8590766" y="1027625"/>
            <a:ext cx="655535" cy="588272"/>
            <a:chOff x="2583100" y="2973775"/>
            <a:chExt cx="461550" cy="437200"/>
          </a:xfrm>
        </p:grpSpPr>
        <p:sp>
          <p:nvSpPr>
            <p:cNvPr id="210" name="Google Shape;1193;p40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5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194;p40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5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1234;p40"/>
          <p:cNvGrpSpPr/>
          <p:nvPr/>
        </p:nvGrpSpPr>
        <p:grpSpPr>
          <a:xfrm>
            <a:off x="8737086" y="1128216"/>
            <a:ext cx="341444" cy="234760"/>
            <a:chOff x="3932350" y="3714775"/>
            <a:chExt cx="439650" cy="319075"/>
          </a:xfrm>
        </p:grpSpPr>
        <p:sp>
          <p:nvSpPr>
            <p:cNvPr id="213" name="Google Shape;1235;p40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7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236;p4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7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237;p40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7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238;p40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7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239;p4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7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Rectangle 18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b="0" smtClean="0">
                <a:effectLst/>
              </a:rPr>
              <a:t> </a:t>
            </a:r>
            <a:endParaRPr lang="en-US" dirty="0"/>
          </a:p>
        </p:txBody>
      </p:sp>
      <p:grpSp>
        <p:nvGrpSpPr>
          <p:cNvPr id="218" name="Google Shape;1374;p40"/>
          <p:cNvGrpSpPr/>
          <p:nvPr/>
        </p:nvGrpSpPr>
        <p:grpSpPr>
          <a:xfrm>
            <a:off x="5127994" y="975607"/>
            <a:ext cx="677325" cy="632177"/>
            <a:chOff x="5973900" y="318475"/>
            <a:chExt cx="401900" cy="380575"/>
          </a:xfrm>
        </p:grpSpPr>
        <p:sp>
          <p:nvSpPr>
            <p:cNvPr id="219" name="Google Shape;1375;p40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20" name="Google Shape;1376;p40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21" name="Google Shape;1377;p40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22" name="Google Shape;1378;p40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23" name="Google Shape;1379;p40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24" name="Google Shape;1380;p4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25" name="Google Shape;1381;p40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26" name="Google Shape;1382;p40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27" name="Google Shape;1383;p40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28" name="Google Shape;1384;p40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29" name="Google Shape;1385;p40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30" name="Google Shape;1386;p40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31" name="Google Shape;1387;p40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32" name="Google Shape;1388;p40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b="0" dirty="0" smtClean="0">
                <a:effectLst/>
              </a:rPr>
              <a:t> </a:t>
            </a:r>
            <a:endParaRPr lang="en-US" dirty="0"/>
          </a:p>
        </p:txBody>
      </p:sp>
      <p:grpSp>
        <p:nvGrpSpPr>
          <p:cNvPr id="233" name="Google Shape;1400;p40"/>
          <p:cNvGrpSpPr/>
          <p:nvPr/>
        </p:nvGrpSpPr>
        <p:grpSpPr>
          <a:xfrm>
            <a:off x="8737086" y="3563853"/>
            <a:ext cx="424843" cy="614524"/>
            <a:chOff x="6718575" y="2318625"/>
            <a:chExt cx="256950" cy="407375"/>
          </a:xfrm>
        </p:grpSpPr>
        <p:sp>
          <p:nvSpPr>
            <p:cNvPr id="234" name="Google Shape;1401;p4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02;p4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403;p4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404;p4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405;p4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406;p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407;p4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408;p4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1444;p40"/>
          <p:cNvGrpSpPr/>
          <p:nvPr/>
        </p:nvGrpSpPr>
        <p:grpSpPr>
          <a:xfrm>
            <a:off x="5046307" y="3506065"/>
            <a:ext cx="787678" cy="755594"/>
            <a:chOff x="5233525" y="4954450"/>
            <a:chExt cx="538275" cy="516350"/>
          </a:xfrm>
        </p:grpSpPr>
        <p:sp>
          <p:nvSpPr>
            <p:cNvPr id="243" name="Google Shape;1445;p4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446;p4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447;p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448;p4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449;p4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450;p4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451;p4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452;p4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453;p4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454;p4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455;p4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3384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3.googleusercontent.com/aKynXUw-Kd3I4UdZDAi05BJJ9WFWqKjYB-dNMDSNovExhWaKnH175a9b_gjDvM1kqsuUFa78SH9ymKROgIw5lT1OYAI1PnSWJ1V5hzi9h8rtq8zJdblPKK5XQCsgvK84laGnaEjmK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6.googleusercontent.com/ahR62f8Qw_ZkMnCr85cPAmAYmqr9imnaO6vHwtL4jULwc5lovv33RfEF-grOG5829CxNZcweQq51-vJ1bRa9kpMEfp_td3_jDxRE4l79CNsGwar_twPaJzQmSg89-iC3xSffIU8gyg"/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00673" y="5588168"/>
            <a:ext cx="78378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solidFill>
                  <a:srgbClr val="F3F3F3"/>
                </a:solidFill>
                <a:latin typeface="Comfortaa" charset="0"/>
              </a:rPr>
              <a:t>Analytical Plan</a:t>
            </a:r>
            <a:endParaRPr lang="en-US" sz="2800" b="0" dirty="0" smtClean="0">
              <a:effectLst/>
            </a:endParaRPr>
          </a:p>
        </p:txBody>
      </p:sp>
      <p:grpSp>
        <p:nvGrpSpPr>
          <p:cNvPr id="8" name="Google Shape;1374;p40"/>
          <p:cNvGrpSpPr/>
          <p:nvPr/>
        </p:nvGrpSpPr>
        <p:grpSpPr>
          <a:xfrm>
            <a:off x="500673" y="5779910"/>
            <a:ext cx="677325" cy="632177"/>
            <a:chOff x="5973900" y="318475"/>
            <a:chExt cx="401900" cy="380575"/>
          </a:xfrm>
        </p:grpSpPr>
        <p:sp>
          <p:nvSpPr>
            <p:cNvPr id="9" name="Google Shape;1375;p40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0" name="Google Shape;1376;p40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1" name="Google Shape;1377;p40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2" name="Google Shape;1378;p40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3" name="Google Shape;1379;p40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4" name="Google Shape;1380;p4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5" name="Google Shape;1381;p40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6" name="Google Shape;1382;p40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7" name="Google Shape;1383;p40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8" name="Google Shape;1384;p40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9" name="Google Shape;1385;p40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0" name="Google Shape;1386;p40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1" name="Google Shape;1387;p40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2" name="Google Shape;1388;p40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20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4D6163-0CE3-434C-8A71-29EB1F00C0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0918" y="29594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Goal: 	Find 10 DMA Locations 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56341CF7-931C-4B46-90A0-8A2353D93D6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642" y="1385888"/>
            <a:ext cx="6565900" cy="5072062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9BF70BA3-BF0F-4A14-96DE-31F4371FF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642" y="0"/>
            <a:ext cx="6907656" cy="688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9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fortaa" charset="0"/>
                <a:ea typeface="Comfortaa" charset="0"/>
                <a:cs typeface="Comfortaa" charset="0"/>
              </a:rPr>
              <a:t>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GitHub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Version control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Share findings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Analytical Plan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Finding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X-Factor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343" y="2415781"/>
            <a:ext cx="7667171" cy="396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372" y="0"/>
            <a:ext cx="5283199" cy="6748400"/>
          </a:xfrm>
        </p:spPr>
      </p:pic>
      <p:sp>
        <p:nvSpPr>
          <p:cNvPr id="7" name="TextBox 6"/>
          <p:cNvSpPr txBox="1"/>
          <p:nvPr/>
        </p:nvSpPr>
        <p:spPr>
          <a:xfrm>
            <a:off x="8403771" y="1349829"/>
            <a:ext cx="2601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Comfortaa" charset="0"/>
                <a:ea typeface="Comfortaa" charset="0"/>
                <a:cs typeface="Comfortaa" charset="0"/>
              </a:rPr>
              <a:t>Workflow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34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fortaa" charset="0"/>
                <a:ea typeface="Comfortaa" charset="0"/>
                <a:cs typeface="Comfortaa" charset="0"/>
              </a:rPr>
              <a:t>Additional 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685" y="2582332"/>
            <a:ext cx="2311400" cy="2032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11" y="2391230"/>
            <a:ext cx="4864100" cy="191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72" b="27485"/>
          <a:stretch/>
        </p:blipFill>
        <p:spPr>
          <a:xfrm>
            <a:off x="3340261" y="4744358"/>
            <a:ext cx="6433682" cy="191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6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9" y="0"/>
            <a:ext cx="9063145" cy="685800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8512588" y="1525211"/>
            <a:ext cx="3505241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800" smtClean="0">
                <a:solidFill>
                  <a:schemeClr val="tx1">
                    <a:lumMod val="85000"/>
                    <a:lumOff val="15000"/>
                  </a:schemeClr>
                </a:solidFill>
                <a:latin typeface="Comfortaa" charset="0"/>
                <a:ea typeface="Comfortaa" charset="0"/>
                <a:cs typeface="Comfortaa" charset="0"/>
              </a:rPr>
              <a:t>Data Cleaning</a:t>
            </a:r>
            <a:endParaRPr lang="en-US" sz="4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76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3.googleusercontent.com/aKynXUw-Kd3I4UdZDAi05BJJ9WFWqKjYB-dNMDSNovExhWaKnH175a9b_gjDvM1kqsuUFa78SH9ymKROgIw5lT1OYAI1PnSWJ1V5hzi9h8rtq8zJdblPKK5XQCsgvK84laGnaEjmK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6.googleusercontent.com/ahR62f8Qw_ZkMnCr85cPAmAYmqr9imnaO6vHwtL4jULwc5lovv33RfEF-grOG5829CxNZcweQq51-vJ1bRa9kpMEfp_td3_jDxRE4l79CNsGwar_twPaJzQmSg89-iC3xSffIU8gyg"/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00673" y="5670887"/>
            <a:ext cx="37093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smtClean="0">
                <a:solidFill>
                  <a:srgbClr val="F3F3F3"/>
                </a:solidFill>
                <a:latin typeface="Comfortaa" charset="0"/>
              </a:rPr>
              <a:t>EDA</a:t>
            </a:r>
            <a:endParaRPr lang="en-US" sz="2800" b="0" dirty="0" smtClean="0">
              <a:effectLst/>
            </a:endParaRPr>
          </a:p>
        </p:txBody>
      </p:sp>
      <p:grpSp>
        <p:nvGrpSpPr>
          <p:cNvPr id="23" name="Google Shape;1192;p40"/>
          <p:cNvGrpSpPr/>
          <p:nvPr/>
        </p:nvGrpSpPr>
        <p:grpSpPr>
          <a:xfrm>
            <a:off x="462573" y="5810958"/>
            <a:ext cx="819620" cy="735520"/>
            <a:chOff x="2583100" y="2973775"/>
            <a:chExt cx="461550" cy="437200"/>
          </a:xfrm>
        </p:grpSpPr>
        <p:sp>
          <p:nvSpPr>
            <p:cNvPr id="24" name="Google Shape;1193;p40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29209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94;p40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29209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1234;p40"/>
          <p:cNvGrpSpPr/>
          <p:nvPr/>
        </p:nvGrpSpPr>
        <p:grpSpPr>
          <a:xfrm>
            <a:off x="648202" y="5955792"/>
            <a:ext cx="426910" cy="293522"/>
            <a:chOff x="3932350" y="3714775"/>
            <a:chExt cx="439650" cy="319075"/>
          </a:xfrm>
        </p:grpSpPr>
        <p:sp>
          <p:nvSpPr>
            <p:cNvPr id="27" name="Google Shape;1235;p40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7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36;p4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7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37;p40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7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8;p40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7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39;p4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7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9090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1111</TotalTime>
  <Words>251</Words>
  <Application>Microsoft Macintosh PowerPoint</Application>
  <PresentationFormat>Widescreen</PresentationFormat>
  <Paragraphs>84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Century Gothic</vt:lpstr>
      <vt:lpstr>Comfortaa</vt:lpstr>
      <vt:lpstr>Wingdings 3</vt:lpstr>
      <vt:lpstr>Arial</vt:lpstr>
      <vt:lpstr>Ion Boardroom</vt:lpstr>
      <vt:lpstr>PowerPoint Presentation</vt:lpstr>
      <vt:lpstr>PowerPoint Presentation</vt:lpstr>
      <vt:lpstr>PowerPoint Presentation</vt:lpstr>
      <vt:lpstr>Goal:  Find 10 DMA Locations  </vt:lpstr>
      <vt:lpstr>Result</vt:lpstr>
      <vt:lpstr>PowerPoint Presentation</vt:lpstr>
      <vt:lpstr>Additional Data</vt:lpstr>
      <vt:lpstr>PowerPoint Presentation</vt:lpstr>
      <vt:lpstr>PowerPoint Presentation</vt:lpstr>
      <vt:lpstr>Exploratory Data Analysis</vt:lpstr>
      <vt:lpstr>PowerPoint Presentation</vt:lpstr>
      <vt:lpstr>Exploratory Data Analysis</vt:lpstr>
      <vt:lpstr>PowerPoint Presentation</vt:lpstr>
      <vt:lpstr>Linear Regression</vt:lpstr>
      <vt:lpstr>Clustering DMAs by Spending Behavior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25</cp:revision>
  <dcterms:created xsi:type="dcterms:W3CDTF">2019-05-02T23:11:42Z</dcterms:created>
  <dcterms:modified xsi:type="dcterms:W3CDTF">2019-05-03T17:42:55Z</dcterms:modified>
</cp:coreProperties>
</file>